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2.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3.xml" ContentType="application/vnd.openxmlformats-officedocument.drawingml.chartshapes+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drawings/drawing4.xml" ContentType="application/vnd.openxmlformats-officedocument.drawingml.chartshapes+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drawings/drawing5.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9"/>
  </p:notesMasterIdLst>
  <p:sldIdLst>
    <p:sldId id="327" r:id="rId2"/>
    <p:sldId id="329" r:id="rId3"/>
    <p:sldId id="256" r:id="rId4"/>
    <p:sldId id="261" r:id="rId5"/>
    <p:sldId id="332" r:id="rId6"/>
    <p:sldId id="351" r:id="rId7"/>
    <p:sldId id="258" r:id="rId8"/>
    <p:sldId id="336" r:id="rId9"/>
    <p:sldId id="335" r:id="rId10"/>
    <p:sldId id="352" r:id="rId11"/>
    <p:sldId id="337" r:id="rId12"/>
    <p:sldId id="338" r:id="rId13"/>
    <p:sldId id="339" r:id="rId14"/>
    <p:sldId id="333" r:id="rId15"/>
    <p:sldId id="340" r:id="rId16"/>
    <p:sldId id="341" r:id="rId17"/>
    <p:sldId id="343" r:id="rId18"/>
    <p:sldId id="344" r:id="rId19"/>
    <p:sldId id="345" r:id="rId20"/>
    <p:sldId id="334" r:id="rId21"/>
    <p:sldId id="342" r:id="rId22"/>
    <p:sldId id="331" r:id="rId23"/>
    <p:sldId id="346" r:id="rId24"/>
    <p:sldId id="353" r:id="rId25"/>
    <p:sldId id="349" r:id="rId26"/>
    <p:sldId id="350" r:id="rId27"/>
    <p:sldId id="259"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n Clements" initials="JC" lastIdx="2" clrIdx="0">
    <p:extLst>
      <p:ext uri="{19B8F6BF-5375-455C-9EA6-DF929625EA0E}">
        <p15:presenceInfo xmlns:p15="http://schemas.microsoft.com/office/powerpoint/2012/main" userId="ed359f1ce4bb343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6727" autoAdjust="0"/>
  </p:normalViewPr>
  <p:slideViewPr>
    <p:cSldViewPr snapToGrid="0">
      <p:cViewPr varScale="1">
        <p:scale>
          <a:sx n="91" d="100"/>
          <a:sy n="91" d="100"/>
        </p:scale>
        <p:origin x="1075" y="67"/>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41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4%20-%20Presentations\4%20-%20Asset%20Allocation%20&amp;%20Financial%20Planning\1%20-%20Template\1%20-%20Allocation%20&amp;%20Financial%20Planning%20TEMPLATE.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3%20-%20Off%20Shelf%20Presentations\4%20-%20Asset%20Allocation%20&amp;%20Financial%20Planning\1%20-%20Template\1%20-%20Allocation%20&amp;%20Financial%20Planning%20TEMPLATE.xlsx" TargetMode="Externa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3.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4%20-%20Presentations\4%20-%20Asset%20Allocation%20&amp;%20Financial%20Planning\1%20-%20Template\1%20-%20Allocation%20&amp;%20Financial%20Planning%20TEMPLATE.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4%20-%20Presentations\4%20-%20Asset%20Allocation%20&amp;%20Financial%20Planning\1%20-%20Template\1%20-%20Allocation%20&amp;%20Financial%20Planning%20TEMPLATE.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4%20-%20Presentations\4%20-%20Asset%20Allocation%20&amp;%20Financial%20Planning\1%20-%20Template\1%20-%20Allocation%20&amp;%20Financial%20Planning%20TEMPLATE.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4%20-%20Presentations\4%20-%20Asset%20Allocation%20&amp;%20Financial%20Planning\1%20-%20Template\1%20-%20Allocation%20&amp;%20Financial%20Planning%20TEMPLATE.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4%20-%20Presentations\4%20-%20Asset%20Allocation%20&amp;%20Financial%20Planning\1%20-%20Template\1%20-%20Allocation%20&amp;%20Financial%20Planning%20TEMPLATE.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4%20-%20Presentations\4%20-%20Asset%20Allocation%20&amp;%20Financial%20Planning\1%20-%20Template\1%20-%20Allocation%20&amp;%20Financial%20Planning%20TEMPLATE.xlsx" TargetMode="External"/><Relationship Id="rId2" Type="http://schemas.microsoft.com/office/2011/relationships/chartColorStyle" Target="colors16.xml"/><Relationship Id="rId1" Type="http://schemas.microsoft.com/office/2011/relationships/chartStyle" Target="style16.xml"/><Relationship Id="rId4" Type="http://schemas.openxmlformats.org/officeDocument/2006/relationships/chartUserShapes" Target="../drawings/drawing4.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4%20-%20Presentations\4%20-%20Asset%20Allocation%20&amp;%20Financial%20Planning\1%20-%20Template\1%20-%20Allocation%20&amp;%20Financial%20Planning%20TEMPLATE.xlsx" TargetMode="External"/><Relationship Id="rId2" Type="http://schemas.microsoft.com/office/2011/relationships/chartColorStyle" Target="colors17.xml"/><Relationship Id="rId1" Type="http://schemas.microsoft.com/office/2011/relationships/chartStyle" Target="style17.xml"/><Relationship Id="rId4" Type="http://schemas.openxmlformats.org/officeDocument/2006/relationships/chartUserShapes" Target="../drawings/drawing5.xml"/></Relationships>
</file>

<file path=ppt/charts/_rels/chart2.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4%20-%20Presentations\4%20-%20Asset%20Allocation%20&amp;%20Financial%20Planning\1%20-%20Template\1%20-%20Allocation%20&amp;%20Financial%20Planning%20TEMPLATE.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4%20-%20Presentations\4%20-%20Asset%20Allocation%20&amp;%20Financial%20Planning\1%20-%20Template\1%20-%20Allocation%20&amp;%20Financial%20Planning%20TEMPLATE.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4%20-%20Presentations\4%20-%20Asset%20Allocation%20&amp;%20Financial%20Planning\1%20-%20Template\1%20-%20Allocation%20&amp;%20Financial%20Planning%20TEMPLATE.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2.xml"/></Relationships>
</file>

<file path=ppt/charts/_rels/chart5.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3%20-%20Off%20Shelf%20Presentations\4%20-%20Asset%20Allocation%20&amp;%20Financial%20Planning\1%20-%20Allocation%20&amp;%20Financial%20Planning%20TEMPLATE.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3%20-%20Off%20Shelf%20Presentations\4%20-%20Asset%20Allocation%20&amp;%20Financial%20Planning\1%20-%20Allocation%20&amp;%20Financial%20Planning%20TEMPLATE.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4%20-%20Presentations\4%20-%20Asset%20Allocation%20&amp;%20Financial%20Planning\1%20-%20Template\1%20-%20Allocation%20&amp;%20Financial%20Planning%20TEMPLATE.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4%20-%20Presentations\4%20-%20Asset%20Allocation%20&amp;%20Financial%20Planning\1%20-%20Template\1%20-%20Allocation%20&amp;%20Financial%20Planning%20TEMPLATE.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jonat\MarketDesk%20Research%20Dropbox\Main%20Folder\3%20-%20White%20Label\4%20-%20Presentations\4%20-%20Asset%20Allocation%20&amp;%20Financial%20Planning\1%20-%20Template\1%20-%20Allocation%20&amp;%20Financial%20Planning%20TEMPLATE.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5">
                <a:lumMod val="50000"/>
              </a:schemeClr>
            </a:solidFill>
            <a:ln>
              <a:noFill/>
            </a:ln>
            <a:effectLst/>
          </c:spPr>
          <c:invertIfNegative val="0"/>
          <c:dPt>
            <c:idx val="4"/>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1-1B54-4AEF-BEAB-F5ED63736C7F}"/>
              </c:ext>
            </c:extLst>
          </c:dPt>
          <c:dPt>
            <c:idx val="5"/>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3-1B54-4AEF-BEAB-F5ED63736C7F}"/>
              </c:ext>
            </c:extLst>
          </c:dPt>
          <c:dPt>
            <c:idx val="6"/>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5-1B54-4AEF-BEAB-F5ED63736C7F}"/>
              </c:ext>
            </c:extLst>
          </c:dPt>
          <c:dPt>
            <c:idx val="7"/>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7-1B54-4AEF-BEAB-F5ED63736C7F}"/>
              </c:ext>
            </c:extLst>
          </c:dPt>
          <c:dLbls>
            <c:dLbl>
              <c:idx val="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8-1B54-4AEF-BEAB-F5ED63736C7F}"/>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9-1B54-4AEF-BEAB-F5ED63736C7F}"/>
                </c:ext>
              </c:extLst>
            </c:dLbl>
            <c:dLbl>
              <c:idx val="2"/>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A-1B54-4AEF-BEAB-F5ED63736C7F}"/>
                </c:ext>
              </c:extLst>
            </c:dLbl>
            <c:dLbl>
              <c:idx val="3"/>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B-1B54-4AEF-BEAB-F5ED63736C7F}"/>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'1 - Market History'!$CY$42:$DF$43</c:f>
              <c:multiLvlStrCache>
                <c:ptCount val="8"/>
                <c:lvl>
                  <c:pt idx="0">
                    <c:v>24 Months</c:v>
                  </c:pt>
                  <c:pt idx="1">
                    <c:v>12 Months</c:v>
                  </c:pt>
                  <c:pt idx="2">
                    <c:v>6 Months</c:v>
                  </c:pt>
                  <c:pt idx="3">
                    <c:v>3 Months</c:v>
                  </c:pt>
                  <c:pt idx="4">
                    <c:v>3 Months</c:v>
                  </c:pt>
                  <c:pt idx="5">
                    <c:v>6 Months</c:v>
                  </c:pt>
                  <c:pt idx="6">
                    <c:v>12 Months</c:v>
                  </c:pt>
                  <c:pt idx="7">
                    <c:v>24 Months</c:v>
                  </c:pt>
                </c:lvl>
                <c:lvl>
                  <c:pt idx="0">
                    <c:v>Prior to Equity Market Peak</c:v>
                  </c:pt>
                  <c:pt idx="4">
                    <c:v>Following Equity Market Peak</c:v>
                  </c:pt>
                </c:lvl>
              </c:multiLvlStrCache>
            </c:multiLvlStrRef>
          </c:cat>
          <c:val>
            <c:numRef>
              <c:f>'1 - Market History'!$CY$58:$DF$58</c:f>
              <c:numCache>
                <c:formatCode>0%</c:formatCode>
                <c:ptCount val="8"/>
                <c:pt idx="0">
                  <c:v>0.46494498575325932</c:v>
                </c:pt>
                <c:pt idx="1">
                  <c:v>0.20612988926253081</c:v>
                </c:pt>
                <c:pt idx="2">
                  <c:v>0.13580142787017643</c:v>
                </c:pt>
                <c:pt idx="3">
                  <c:v>7.801966141294768E-2</c:v>
                </c:pt>
                <c:pt idx="4">
                  <c:v>-0.11258711099447093</c:v>
                </c:pt>
                <c:pt idx="5">
                  <c:v>-0.12376226775831878</c:v>
                </c:pt>
                <c:pt idx="6">
                  <c:v>-0.14952087392409827</c:v>
                </c:pt>
                <c:pt idx="7">
                  <c:v>-8.1669703108072714E-2</c:v>
                </c:pt>
              </c:numCache>
            </c:numRef>
          </c:val>
          <c:extLst>
            <c:ext xmlns:c16="http://schemas.microsoft.com/office/drawing/2014/chart" uri="{C3380CC4-5D6E-409C-BE32-E72D297353CC}">
              <c16:uniqueId val="{0000000C-1B54-4AEF-BEAB-F5ED63736C7F}"/>
            </c:ext>
          </c:extLst>
        </c:ser>
        <c:dLbls>
          <c:showLegendKey val="0"/>
          <c:showVal val="0"/>
          <c:showCatName val="0"/>
          <c:showSerName val="0"/>
          <c:showPercent val="0"/>
          <c:showBubbleSize val="0"/>
        </c:dLbls>
        <c:gapWidth val="63"/>
        <c:overlap val="-27"/>
        <c:axId val="772129951"/>
        <c:axId val="772130783"/>
      </c:barChart>
      <c:catAx>
        <c:axId val="772129951"/>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772130783"/>
        <c:crosses val="autoZero"/>
        <c:auto val="1"/>
        <c:lblAlgn val="ctr"/>
        <c:lblOffset val="100"/>
        <c:noMultiLvlLbl val="0"/>
      </c:catAx>
      <c:valAx>
        <c:axId val="772130783"/>
        <c:scaling>
          <c:orientation val="minMax"/>
          <c:max val="0.5"/>
          <c:min val="-0.25"/>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Century Gothic" panose="020B0502020202020204" pitchFamily="34" charset="0"/>
                    <a:ea typeface="+mn-ea"/>
                    <a:cs typeface="+mn-cs"/>
                  </a:defRPr>
                </a:pPr>
                <a:r>
                  <a:rPr lang="en-US" b="1" dirty="0"/>
                  <a:t>Equity Market </a:t>
                </a:r>
                <a:r>
                  <a:rPr lang="en-US" b="1" baseline="0" dirty="0"/>
                  <a:t>Performance</a:t>
                </a:r>
                <a:endParaRPr lang="en-US" b="1" dirty="0"/>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title>
        <c:numFmt formatCode="0%" sourceLinked="1"/>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772129951"/>
        <c:crosses val="autoZero"/>
        <c:crossBetween val="between"/>
        <c:majorUnit val="0.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latin typeface="Century Gothic" panose="020B0502020202020204" pitchFamily="34" charset="0"/>
        </a:defRPr>
      </a:pPr>
      <a:endParaRPr lang="en-US"/>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768645230401935"/>
          <c:y val="6.6066066066066062E-2"/>
          <c:w val="0.85056750873584186"/>
          <c:h val="0.7955158307914213"/>
        </c:manualLayout>
      </c:layout>
      <c:barChart>
        <c:barDir val="col"/>
        <c:grouping val="clustered"/>
        <c:varyColors val="0"/>
        <c:ser>
          <c:idx val="0"/>
          <c:order val="0"/>
          <c:spPr>
            <a:solidFill>
              <a:schemeClr val="accent5">
                <a:lumMod val="50000"/>
              </a:schemeClr>
            </a:solidFill>
            <a:ln>
              <a:solidFill>
                <a:schemeClr val="accent5">
                  <a:lumMod val="50000"/>
                </a:schemeClr>
              </a:solidFill>
            </a:ln>
            <a:effectLst/>
          </c:spPr>
          <c:invertIfNegative val="0"/>
          <c:cat>
            <c:numRef>
              <c:f>'3 - Lessons'!$U$4838:$U$5099</c:f>
              <c:numCache>
                <c:formatCode>m/d/yyyy</c:formatCode>
                <c:ptCount val="262"/>
                <c:pt idx="0">
                  <c:v>43831</c:v>
                </c:pt>
                <c:pt idx="1">
                  <c:v>43832</c:v>
                </c:pt>
                <c:pt idx="2">
                  <c:v>43833</c:v>
                </c:pt>
                <c:pt idx="3">
                  <c:v>43836</c:v>
                </c:pt>
                <c:pt idx="4">
                  <c:v>43837</c:v>
                </c:pt>
                <c:pt idx="5">
                  <c:v>43838</c:v>
                </c:pt>
                <c:pt idx="6">
                  <c:v>43839</c:v>
                </c:pt>
                <c:pt idx="7">
                  <c:v>43840</c:v>
                </c:pt>
                <c:pt idx="8">
                  <c:v>43843</c:v>
                </c:pt>
                <c:pt idx="9">
                  <c:v>43844</c:v>
                </c:pt>
                <c:pt idx="10">
                  <c:v>43845</c:v>
                </c:pt>
                <c:pt idx="11">
                  <c:v>43846</c:v>
                </c:pt>
                <c:pt idx="12">
                  <c:v>43847</c:v>
                </c:pt>
                <c:pt idx="13">
                  <c:v>43850</c:v>
                </c:pt>
                <c:pt idx="14">
                  <c:v>43851</c:v>
                </c:pt>
                <c:pt idx="15">
                  <c:v>43852</c:v>
                </c:pt>
                <c:pt idx="16">
                  <c:v>43853</c:v>
                </c:pt>
                <c:pt idx="17">
                  <c:v>43854</c:v>
                </c:pt>
                <c:pt idx="18">
                  <c:v>43857</c:v>
                </c:pt>
                <c:pt idx="19">
                  <c:v>43858</c:v>
                </c:pt>
                <c:pt idx="20">
                  <c:v>43859</c:v>
                </c:pt>
                <c:pt idx="21">
                  <c:v>43860</c:v>
                </c:pt>
                <c:pt idx="22">
                  <c:v>43861</c:v>
                </c:pt>
                <c:pt idx="23">
                  <c:v>43864</c:v>
                </c:pt>
                <c:pt idx="24">
                  <c:v>43865</c:v>
                </c:pt>
                <c:pt idx="25">
                  <c:v>43866</c:v>
                </c:pt>
                <c:pt idx="26">
                  <c:v>43867</c:v>
                </c:pt>
                <c:pt idx="27">
                  <c:v>43868</c:v>
                </c:pt>
                <c:pt idx="28">
                  <c:v>43871</c:v>
                </c:pt>
                <c:pt idx="29">
                  <c:v>43872</c:v>
                </c:pt>
                <c:pt idx="30">
                  <c:v>43873</c:v>
                </c:pt>
                <c:pt idx="31">
                  <c:v>43874</c:v>
                </c:pt>
                <c:pt idx="32">
                  <c:v>43875</c:v>
                </c:pt>
                <c:pt idx="33">
                  <c:v>43878</c:v>
                </c:pt>
                <c:pt idx="34">
                  <c:v>43879</c:v>
                </c:pt>
                <c:pt idx="35">
                  <c:v>43880</c:v>
                </c:pt>
                <c:pt idx="36">
                  <c:v>43881</c:v>
                </c:pt>
                <c:pt idx="37">
                  <c:v>43882</c:v>
                </c:pt>
                <c:pt idx="38">
                  <c:v>43885</c:v>
                </c:pt>
                <c:pt idx="39">
                  <c:v>43886</c:v>
                </c:pt>
                <c:pt idx="40">
                  <c:v>43887</c:v>
                </c:pt>
                <c:pt idx="41">
                  <c:v>43888</c:v>
                </c:pt>
                <c:pt idx="42">
                  <c:v>43889</c:v>
                </c:pt>
                <c:pt idx="43">
                  <c:v>43892</c:v>
                </c:pt>
                <c:pt idx="44">
                  <c:v>43893</c:v>
                </c:pt>
                <c:pt idx="45">
                  <c:v>43894</c:v>
                </c:pt>
                <c:pt idx="46">
                  <c:v>43895</c:v>
                </c:pt>
                <c:pt idx="47">
                  <c:v>43896</c:v>
                </c:pt>
                <c:pt idx="48">
                  <c:v>43899</c:v>
                </c:pt>
                <c:pt idx="49">
                  <c:v>43900</c:v>
                </c:pt>
                <c:pt idx="50">
                  <c:v>43901</c:v>
                </c:pt>
                <c:pt idx="51">
                  <c:v>43902</c:v>
                </c:pt>
                <c:pt idx="52">
                  <c:v>43903</c:v>
                </c:pt>
                <c:pt idx="53">
                  <c:v>43906</c:v>
                </c:pt>
                <c:pt idx="54">
                  <c:v>43907</c:v>
                </c:pt>
                <c:pt idx="55">
                  <c:v>43908</c:v>
                </c:pt>
                <c:pt idx="56">
                  <c:v>43909</c:v>
                </c:pt>
                <c:pt idx="57">
                  <c:v>43910</c:v>
                </c:pt>
                <c:pt idx="58">
                  <c:v>43913</c:v>
                </c:pt>
                <c:pt idx="59">
                  <c:v>43914</c:v>
                </c:pt>
                <c:pt idx="60">
                  <c:v>43915</c:v>
                </c:pt>
                <c:pt idx="61">
                  <c:v>43916</c:v>
                </c:pt>
                <c:pt idx="62">
                  <c:v>43917</c:v>
                </c:pt>
                <c:pt idx="63">
                  <c:v>43920</c:v>
                </c:pt>
                <c:pt idx="64">
                  <c:v>43921</c:v>
                </c:pt>
                <c:pt idx="65">
                  <c:v>43922</c:v>
                </c:pt>
                <c:pt idx="66">
                  <c:v>43923</c:v>
                </c:pt>
                <c:pt idx="67">
                  <c:v>43924</c:v>
                </c:pt>
                <c:pt idx="68">
                  <c:v>43927</c:v>
                </c:pt>
                <c:pt idx="69">
                  <c:v>43928</c:v>
                </c:pt>
                <c:pt idx="70">
                  <c:v>43929</c:v>
                </c:pt>
                <c:pt idx="71">
                  <c:v>43930</c:v>
                </c:pt>
                <c:pt idx="72">
                  <c:v>43931</c:v>
                </c:pt>
                <c:pt idx="73">
                  <c:v>43934</c:v>
                </c:pt>
                <c:pt idx="74">
                  <c:v>43935</c:v>
                </c:pt>
                <c:pt idx="75">
                  <c:v>43936</c:v>
                </c:pt>
                <c:pt idx="76">
                  <c:v>43937</c:v>
                </c:pt>
                <c:pt idx="77">
                  <c:v>43938</c:v>
                </c:pt>
                <c:pt idx="78">
                  <c:v>43941</c:v>
                </c:pt>
                <c:pt idx="79">
                  <c:v>43942</c:v>
                </c:pt>
                <c:pt idx="80">
                  <c:v>43943</c:v>
                </c:pt>
                <c:pt idx="81">
                  <c:v>43944</c:v>
                </c:pt>
                <c:pt idx="82">
                  <c:v>43945</c:v>
                </c:pt>
                <c:pt idx="83">
                  <c:v>43948</c:v>
                </c:pt>
                <c:pt idx="84">
                  <c:v>43949</c:v>
                </c:pt>
                <c:pt idx="85">
                  <c:v>43950</c:v>
                </c:pt>
                <c:pt idx="86">
                  <c:v>43951</c:v>
                </c:pt>
                <c:pt idx="87">
                  <c:v>43952</c:v>
                </c:pt>
                <c:pt idx="88">
                  <c:v>43955</c:v>
                </c:pt>
                <c:pt idx="89">
                  <c:v>43956</c:v>
                </c:pt>
                <c:pt idx="90">
                  <c:v>43957</c:v>
                </c:pt>
                <c:pt idx="91">
                  <c:v>43958</c:v>
                </c:pt>
                <c:pt idx="92">
                  <c:v>43959</c:v>
                </c:pt>
                <c:pt idx="93">
                  <c:v>43962</c:v>
                </c:pt>
                <c:pt idx="94">
                  <c:v>43963</c:v>
                </c:pt>
                <c:pt idx="95">
                  <c:v>43964</c:v>
                </c:pt>
                <c:pt idx="96">
                  <c:v>43965</c:v>
                </c:pt>
                <c:pt idx="97">
                  <c:v>43966</c:v>
                </c:pt>
                <c:pt idx="98">
                  <c:v>43969</c:v>
                </c:pt>
                <c:pt idx="99">
                  <c:v>43970</c:v>
                </c:pt>
                <c:pt idx="100">
                  <c:v>43971</c:v>
                </c:pt>
                <c:pt idx="101">
                  <c:v>43972</c:v>
                </c:pt>
                <c:pt idx="102">
                  <c:v>43973</c:v>
                </c:pt>
                <c:pt idx="103">
                  <c:v>43976</c:v>
                </c:pt>
                <c:pt idx="104">
                  <c:v>43977</c:v>
                </c:pt>
                <c:pt idx="105">
                  <c:v>43978</c:v>
                </c:pt>
                <c:pt idx="106">
                  <c:v>43979</c:v>
                </c:pt>
                <c:pt idx="107">
                  <c:v>43980</c:v>
                </c:pt>
                <c:pt idx="108">
                  <c:v>43983</c:v>
                </c:pt>
                <c:pt idx="109">
                  <c:v>43984</c:v>
                </c:pt>
                <c:pt idx="110">
                  <c:v>43985</c:v>
                </c:pt>
                <c:pt idx="111">
                  <c:v>43986</c:v>
                </c:pt>
                <c:pt idx="112">
                  <c:v>43987</c:v>
                </c:pt>
                <c:pt idx="113">
                  <c:v>43990</c:v>
                </c:pt>
                <c:pt idx="114">
                  <c:v>43991</c:v>
                </c:pt>
                <c:pt idx="115">
                  <c:v>43992</c:v>
                </c:pt>
                <c:pt idx="116">
                  <c:v>43993</c:v>
                </c:pt>
                <c:pt idx="117">
                  <c:v>43994</c:v>
                </c:pt>
                <c:pt idx="118">
                  <c:v>43997</c:v>
                </c:pt>
                <c:pt idx="119">
                  <c:v>43998</c:v>
                </c:pt>
                <c:pt idx="120">
                  <c:v>43999</c:v>
                </c:pt>
                <c:pt idx="121">
                  <c:v>44000</c:v>
                </c:pt>
                <c:pt idx="122">
                  <c:v>44001</c:v>
                </c:pt>
                <c:pt idx="123">
                  <c:v>44004</c:v>
                </c:pt>
                <c:pt idx="124">
                  <c:v>44005</c:v>
                </c:pt>
                <c:pt idx="125">
                  <c:v>44006</c:v>
                </c:pt>
                <c:pt idx="126">
                  <c:v>44007</c:v>
                </c:pt>
                <c:pt idx="127">
                  <c:v>44008</c:v>
                </c:pt>
                <c:pt idx="128">
                  <c:v>44011</c:v>
                </c:pt>
                <c:pt idx="129">
                  <c:v>44012</c:v>
                </c:pt>
                <c:pt idx="130">
                  <c:v>44013</c:v>
                </c:pt>
                <c:pt idx="131">
                  <c:v>44014</c:v>
                </c:pt>
                <c:pt idx="132">
                  <c:v>44015</c:v>
                </c:pt>
                <c:pt idx="133">
                  <c:v>44018</c:v>
                </c:pt>
                <c:pt idx="134">
                  <c:v>44019</c:v>
                </c:pt>
                <c:pt idx="135">
                  <c:v>44020</c:v>
                </c:pt>
                <c:pt idx="136">
                  <c:v>44021</c:v>
                </c:pt>
                <c:pt idx="137">
                  <c:v>44022</c:v>
                </c:pt>
                <c:pt idx="138">
                  <c:v>44025</c:v>
                </c:pt>
                <c:pt idx="139">
                  <c:v>44026</c:v>
                </c:pt>
                <c:pt idx="140">
                  <c:v>44027</c:v>
                </c:pt>
                <c:pt idx="141">
                  <c:v>44028</c:v>
                </c:pt>
                <c:pt idx="142">
                  <c:v>44029</c:v>
                </c:pt>
                <c:pt idx="143">
                  <c:v>44032</c:v>
                </c:pt>
                <c:pt idx="144">
                  <c:v>44033</c:v>
                </c:pt>
                <c:pt idx="145">
                  <c:v>44034</c:v>
                </c:pt>
                <c:pt idx="146">
                  <c:v>44035</c:v>
                </c:pt>
                <c:pt idx="147">
                  <c:v>44036</c:v>
                </c:pt>
                <c:pt idx="148">
                  <c:v>44039</c:v>
                </c:pt>
                <c:pt idx="149">
                  <c:v>44040</c:v>
                </c:pt>
                <c:pt idx="150">
                  <c:v>44041</c:v>
                </c:pt>
                <c:pt idx="151">
                  <c:v>44042</c:v>
                </c:pt>
                <c:pt idx="152">
                  <c:v>44043</c:v>
                </c:pt>
                <c:pt idx="153">
                  <c:v>44046</c:v>
                </c:pt>
                <c:pt idx="154">
                  <c:v>44047</c:v>
                </c:pt>
                <c:pt idx="155">
                  <c:v>44048</c:v>
                </c:pt>
                <c:pt idx="156">
                  <c:v>44049</c:v>
                </c:pt>
                <c:pt idx="157">
                  <c:v>44050</c:v>
                </c:pt>
                <c:pt idx="158">
                  <c:v>44053</c:v>
                </c:pt>
                <c:pt idx="159">
                  <c:v>44054</c:v>
                </c:pt>
                <c:pt idx="160">
                  <c:v>44055</c:v>
                </c:pt>
                <c:pt idx="161">
                  <c:v>44056</c:v>
                </c:pt>
                <c:pt idx="162">
                  <c:v>44057</c:v>
                </c:pt>
                <c:pt idx="163">
                  <c:v>44060</c:v>
                </c:pt>
                <c:pt idx="164">
                  <c:v>44061</c:v>
                </c:pt>
                <c:pt idx="165">
                  <c:v>44062</c:v>
                </c:pt>
                <c:pt idx="166">
                  <c:v>44063</c:v>
                </c:pt>
                <c:pt idx="167">
                  <c:v>44064</c:v>
                </c:pt>
                <c:pt idx="168">
                  <c:v>44067</c:v>
                </c:pt>
                <c:pt idx="169">
                  <c:v>44068</c:v>
                </c:pt>
                <c:pt idx="170">
                  <c:v>44069</c:v>
                </c:pt>
                <c:pt idx="171">
                  <c:v>44070</c:v>
                </c:pt>
                <c:pt idx="172">
                  <c:v>44071</c:v>
                </c:pt>
                <c:pt idx="173">
                  <c:v>44074</c:v>
                </c:pt>
                <c:pt idx="174">
                  <c:v>44075</c:v>
                </c:pt>
                <c:pt idx="175">
                  <c:v>44076</c:v>
                </c:pt>
                <c:pt idx="176">
                  <c:v>44077</c:v>
                </c:pt>
                <c:pt idx="177">
                  <c:v>44078</c:v>
                </c:pt>
                <c:pt idx="178">
                  <c:v>44081</c:v>
                </c:pt>
                <c:pt idx="179">
                  <c:v>44082</c:v>
                </c:pt>
                <c:pt idx="180">
                  <c:v>44083</c:v>
                </c:pt>
                <c:pt idx="181">
                  <c:v>44084</c:v>
                </c:pt>
                <c:pt idx="182">
                  <c:v>44085</c:v>
                </c:pt>
                <c:pt idx="183">
                  <c:v>44088</c:v>
                </c:pt>
                <c:pt idx="184">
                  <c:v>44089</c:v>
                </c:pt>
                <c:pt idx="185">
                  <c:v>44090</c:v>
                </c:pt>
                <c:pt idx="186">
                  <c:v>44091</c:v>
                </c:pt>
                <c:pt idx="187">
                  <c:v>44092</c:v>
                </c:pt>
                <c:pt idx="188">
                  <c:v>44095</c:v>
                </c:pt>
                <c:pt idx="189">
                  <c:v>44096</c:v>
                </c:pt>
                <c:pt idx="190">
                  <c:v>44097</c:v>
                </c:pt>
                <c:pt idx="191">
                  <c:v>44098</c:v>
                </c:pt>
                <c:pt idx="192">
                  <c:v>44099</c:v>
                </c:pt>
                <c:pt idx="193">
                  <c:v>44102</c:v>
                </c:pt>
                <c:pt idx="194">
                  <c:v>44103</c:v>
                </c:pt>
                <c:pt idx="195">
                  <c:v>44104</c:v>
                </c:pt>
                <c:pt idx="196">
                  <c:v>44105</c:v>
                </c:pt>
                <c:pt idx="197">
                  <c:v>44106</c:v>
                </c:pt>
                <c:pt idx="198">
                  <c:v>44109</c:v>
                </c:pt>
                <c:pt idx="199">
                  <c:v>44110</c:v>
                </c:pt>
                <c:pt idx="200">
                  <c:v>44111</c:v>
                </c:pt>
                <c:pt idx="201">
                  <c:v>44112</c:v>
                </c:pt>
                <c:pt idx="202">
                  <c:v>44113</c:v>
                </c:pt>
                <c:pt idx="203">
                  <c:v>44116</c:v>
                </c:pt>
                <c:pt idx="204">
                  <c:v>44117</c:v>
                </c:pt>
                <c:pt idx="205">
                  <c:v>44118</c:v>
                </c:pt>
                <c:pt idx="206">
                  <c:v>44119</c:v>
                </c:pt>
                <c:pt idx="207">
                  <c:v>44120</c:v>
                </c:pt>
                <c:pt idx="208">
                  <c:v>44123</c:v>
                </c:pt>
                <c:pt idx="209">
                  <c:v>44124</c:v>
                </c:pt>
                <c:pt idx="210">
                  <c:v>44125</c:v>
                </c:pt>
                <c:pt idx="211">
                  <c:v>44126</c:v>
                </c:pt>
                <c:pt idx="212">
                  <c:v>44127</c:v>
                </c:pt>
                <c:pt idx="213">
                  <c:v>44130</c:v>
                </c:pt>
                <c:pt idx="214">
                  <c:v>44131</c:v>
                </c:pt>
                <c:pt idx="215">
                  <c:v>44132</c:v>
                </c:pt>
                <c:pt idx="216">
                  <c:v>44133</c:v>
                </c:pt>
                <c:pt idx="217">
                  <c:v>44134</c:v>
                </c:pt>
                <c:pt idx="218">
                  <c:v>44137</c:v>
                </c:pt>
                <c:pt idx="219">
                  <c:v>44138</c:v>
                </c:pt>
                <c:pt idx="220">
                  <c:v>44139</c:v>
                </c:pt>
                <c:pt idx="221">
                  <c:v>44140</c:v>
                </c:pt>
                <c:pt idx="222">
                  <c:v>44141</c:v>
                </c:pt>
                <c:pt idx="223">
                  <c:v>44144</c:v>
                </c:pt>
                <c:pt idx="224">
                  <c:v>44145</c:v>
                </c:pt>
                <c:pt idx="225">
                  <c:v>44146</c:v>
                </c:pt>
                <c:pt idx="226">
                  <c:v>44147</c:v>
                </c:pt>
                <c:pt idx="227">
                  <c:v>44148</c:v>
                </c:pt>
                <c:pt idx="228">
                  <c:v>44151</c:v>
                </c:pt>
                <c:pt idx="229">
                  <c:v>44152</c:v>
                </c:pt>
                <c:pt idx="230">
                  <c:v>44153</c:v>
                </c:pt>
                <c:pt idx="231">
                  <c:v>44154</c:v>
                </c:pt>
                <c:pt idx="232">
                  <c:v>44155</c:v>
                </c:pt>
                <c:pt idx="233">
                  <c:v>44158</c:v>
                </c:pt>
                <c:pt idx="234">
                  <c:v>44159</c:v>
                </c:pt>
                <c:pt idx="235">
                  <c:v>44160</c:v>
                </c:pt>
                <c:pt idx="236">
                  <c:v>44161</c:v>
                </c:pt>
                <c:pt idx="237">
                  <c:v>44162</c:v>
                </c:pt>
                <c:pt idx="238">
                  <c:v>44165</c:v>
                </c:pt>
                <c:pt idx="239">
                  <c:v>44166</c:v>
                </c:pt>
                <c:pt idx="240">
                  <c:v>44167</c:v>
                </c:pt>
                <c:pt idx="241">
                  <c:v>44168</c:v>
                </c:pt>
                <c:pt idx="242">
                  <c:v>44169</c:v>
                </c:pt>
                <c:pt idx="243">
                  <c:v>44172</c:v>
                </c:pt>
                <c:pt idx="244">
                  <c:v>44173</c:v>
                </c:pt>
                <c:pt idx="245">
                  <c:v>44174</c:v>
                </c:pt>
                <c:pt idx="246">
                  <c:v>44175</c:v>
                </c:pt>
                <c:pt idx="247">
                  <c:v>44176</c:v>
                </c:pt>
                <c:pt idx="248">
                  <c:v>44179</c:v>
                </c:pt>
                <c:pt idx="249">
                  <c:v>44180</c:v>
                </c:pt>
                <c:pt idx="250">
                  <c:v>44181</c:v>
                </c:pt>
                <c:pt idx="251">
                  <c:v>44182</c:v>
                </c:pt>
                <c:pt idx="252">
                  <c:v>44183</c:v>
                </c:pt>
                <c:pt idx="253">
                  <c:v>44186</c:v>
                </c:pt>
                <c:pt idx="254">
                  <c:v>44187</c:v>
                </c:pt>
                <c:pt idx="255">
                  <c:v>44188</c:v>
                </c:pt>
                <c:pt idx="256">
                  <c:v>44189</c:v>
                </c:pt>
                <c:pt idx="257">
                  <c:v>44190</c:v>
                </c:pt>
                <c:pt idx="258">
                  <c:v>44193</c:v>
                </c:pt>
                <c:pt idx="259">
                  <c:v>44194</c:v>
                </c:pt>
                <c:pt idx="260">
                  <c:v>44195</c:v>
                </c:pt>
                <c:pt idx="261">
                  <c:v>44196</c:v>
                </c:pt>
              </c:numCache>
            </c:numRef>
          </c:cat>
          <c:val>
            <c:numRef>
              <c:f>'3 - Lessons'!$V$4838:$V$5099</c:f>
              <c:numCache>
                <c:formatCode>0.0</c:formatCode>
                <c:ptCount val="262"/>
                <c:pt idx="0">
                  <c:v>0</c:v>
                </c:pt>
                <c:pt idx="1">
                  <c:v>0.9351969</c:v>
                </c:pt>
                <c:pt idx="2">
                  <c:v>-0.75722336999999995</c:v>
                </c:pt>
                <c:pt idx="3">
                  <c:v>0.3815055</c:v>
                </c:pt>
                <c:pt idx="4">
                  <c:v>-0.28117894999999998</c:v>
                </c:pt>
                <c:pt idx="5">
                  <c:v>0.53294900000000001</c:v>
                </c:pt>
                <c:pt idx="6">
                  <c:v>0.67806244000000004</c:v>
                </c:pt>
                <c:pt idx="7">
                  <c:v>-0.28777121999999999</c:v>
                </c:pt>
                <c:pt idx="8">
                  <c:v>0.68773030000000002</c:v>
                </c:pt>
                <c:pt idx="9">
                  <c:v>-0.15246272</c:v>
                </c:pt>
                <c:pt idx="10">
                  <c:v>0.22598504999999999</c:v>
                </c:pt>
                <c:pt idx="11">
                  <c:v>0.83184239999999998</c:v>
                </c:pt>
                <c:pt idx="12">
                  <c:v>0.31125545999999998</c:v>
                </c:pt>
                <c:pt idx="13">
                  <c:v>0</c:v>
                </c:pt>
                <c:pt idx="14">
                  <c:v>-0.19581914</c:v>
                </c:pt>
                <c:pt idx="15">
                  <c:v>1.2075901E-2</c:v>
                </c:pt>
                <c:pt idx="16">
                  <c:v>0.11469126</c:v>
                </c:pt>
                <c:pt idx="17">
                  <c:v>-0.88930726000000004</c:v>
                </c:pt>
                <c:pt idx="18">
                  <c:v>-1.6029418</c:v>
                </c:pt>
                <c:pt idx="19">
                  <c:v>1.0479212</c:v>
                </c:pt>
                <c:pt idx="20">
                  <c:v>-8.2600119999999999E-2</c:v>
                </c:pt>
                <c:pt idx="21">
                  <c:v>0.32453536999999999</c:v>
                </c:pt>
                <c:pt idx="22">
                  <c:v>-1.8157899</c:v>
                </c:pt>
                <c:pt idx="23">
                  <c:v>0.74285270000000003</c:v>
                </c:pt>
                <c:pt idx="24">
                  <c:v>1.5241264999999999</c:v>
                </c:pt>
                <c:pt idx="25">
                  <c:v>1.1548042000000001</c:v>
                </c:pt>
                <c:pt idx="26">
                  <c:v>0.33648013999999998</c:v>
                </c:pt>
                <c:pt idx="27">
                  <c:v>-0.53296684999999999</c:v>
                </c:pt>
                <c:pt idx="28">
                  <c:v>0.74653625000000001</c:v>
                </c:pt>
                <c:pt idx="29">
                  <c:v>0.17330646999999999</c:v>
                </c:pt>
                <c:pt idx="30">
                  <c:v>0.64427849999999998</c:v>
                </c:pt>
                <c:pt idx="31">
                  <c:v>-0.106698275</c:v>
                </c:pt>
                <c:pt idx="32">
                  <c:v>0.16021729000000001</c:v>
                </c:pt>
                <c:pt idx="33">
                  <c:v>0</c:v>
                </c:pt>
                <c:pt idx="34">
                  <c:v>-0.25770068000000002</c:v>
                </c:pt>
                <c:pt idx="35">
                  <c:v>0.47812462</c:v>
                </c:pt>
                <c:pt idx="36">
                  <c:v>-0.410825</c:v>
                </c:pt>
                <c:pt idx="37">
                  <c:v>-1.0298252000000001</c:v>
                </c:pt>
                <c:pt idx="38">
                  <c:v>-3.3165395000000002</c:v>
                </c:pt>
                <c:pt idx="39">
                  <c:v>-3.0302167</c:v>
                </c:pt>
                <c:pt idx="40">
                  <c:v>-0.36782026000000001</c:v>
                </c:pt>
                <c:pt idx="41">
                  <c:v>-4.491168</c:v>
                </c:pt>
                <c:pt idx="42">
                  <c:v>-0.42015313999999998</c:v>
                </c:pt>
                <c:pt idx="43">
                  <c:v>4.3306469999999999</c:v>
                </c:pt>
                <c:pt idx="44">
                  <c:v>-2.8632461999999999</c:v>
                </c:pt>
                <c:pt idx="45">
                  <c:v>4.2033075999999996</c:v>
                </c:pt>
                <c:pt idx="46">
                  <c:v>-3.3241689999999999</c:v>
                </c:pt>
                <c:pt idx="47">
                  <c:v>-1.653111</c:v>
                </c:pt>
                <c:pt idx="48">
                  <c:v>-7.8094482000000003</c:v>
                </c:pt>
                <c:pt idx="49">
                  <c:v>5.1744940000000001</c:v>
                </c:pt>
                <c:pt idx="50">
                  <c:v>-4.8748436000000002</c:v>
                </c:pt>
                <c:pt idx="51">
                  <c:v>-9.5677140000000005</c:v>
                </c:pt>
                <c:pt idx="52">
                  <c:v>8.5486299999999993</c:v>
                </c:pt>
                <c:pt idx="53">
                  <c:v>-10.942375</c:v>
                </c:pt>
                <c:pt idx="54">
                  <c:v>5.3992032999999999</c:v>
                </c:pt>
                <c:pt idx="55">
                  <c:v>-5.0632896000000001</c:v>
                </c:pt>
                <c:pt idx="56">
                  <c:v>0.21250247999999999</c:v>
                </c:pt>
                <c:pt idx="57">
                  <c:v>-4.2844113999999998</c:v>
                </c:pt>
                <c:pt idx="58">
                  <c:v>-2.5568187</c:v>
                </c:pt>
                <c:pt idx="59">
                  <c:v>9.0603239999999996</c:v>
                </c:pt>
                <c:pt idx="60">
                  <c:v>1.4970182999999999</c:v>
                </c:pt>
                <c:pt idx="61">
                  <c:v>5.8389783</c:v>
                </c:pt>
                <c:pt idx="62">
                  <c:v>-2.9785632999999998</c:v>
                </c:pt>
                <c:pt idx="63">
                  <c:v>3.2475710000000002</c:v>
                </c:pt>
                <c:pt idx="64">
                  <c:v>-1.4905393</c:v>
                </c:pt>
                <c:pt idx="65">
                  <c:v>-4.5004844999999998</c:v>
                </c:pt>
                <c:pt idx="66">
                  <c:v>2.3075342000000001</c:v>
                </c:pt>
                <c:pt idx="67">
                  <c:v>-1.4454186</c:v>
                </c:pt>
                <c:pt idx="68">
                  <c:v>6.716621</c:v>
                </c:pt>
                <c:pt idx="69">
                  <c:v>0.101947784</c:v>
                </c:pt>
                <c:pt idx="70">
                  <c:v>3.3568381999999999</c:v>
                </c:pt>
                <c:pt idx="71">
                  <c:v>1.5217304</c:v>
                </c:pt>
                <c:pt idx="72">
                  <c:v>0</c:v>
                </c:pt>
                <c:pt idx="73">
                  <c:v>-0.913018</c:v>
                </c:pt>
                <c:pt idx="74">
                  <c:v>2.9492854999999998</c:v>
                </c:pt>
                <c:pt idx="75">
                  <c:v>-2.1248102000000002</c:v>
                </c:pt>
                <c:pt idx="76">
                  <c:v>0.48242806999999999</c:v>
                </c:pt>
                <c:pt idx="77">
                  <c:v>2.7015448000000002</c:v>
                </c:pt>
                <c:pt idx="78">
                  <c:v>-1.7618</c:v>
                </c:pt>
                <c:pt idx="79">
                  <c:v>-3.0363262</c:v>
                </c:pt>
                <c:pt idx="80">
                  <c:v>2.2194505000000002</c:v>
                </c:pt>
                <c:pt idx="81">
                  <c:v>-7.1704387999999997E-3</c:v>
                </c:pt>
                <c:pt idx="82">
                  <c:v>1.3938664999999999</c:v>
                </c:pt>
                <c:pt idx="83">
                  <c:v>1.4418483</c:v>
                </c:pt>
                <c:pt idx="84">
                  <c:v>-0.45984386999999999</c:v>
                </c:pt>
                <c:pt idx="85">
                  <c:v>2.617848</c:v>
                </c:pt>
                <c:pt idx="86">
                  <c:v>-0.93106630000000001</c:v>
                </c:pt>
                <c:pt idx="87">
                  <c:v>-2.6473403000000002</c:v>
                </c:pt>
                <c:pt idx="88">
                  <c:v>0.27582645</c:v>
                </c:pt>
                <c:pt idx="89">
                  <c:v>0.92393159999999996</c:v>
                </c:pt>
                <c:pt idx="90">
                  <c:v>-0.67787169999999997</c:v>
                </c:pt>
                <c:pt idx="91">
                  <c:v>1.2066840999999999</c:v>
                </c:pt>
                <c:pt idx="92">
                  <c:v>1.6546249</c:v>
                </c:pt>
                <c:pt idx="93">
                  <c:v>2.0515919000000001E-2</c:v>
                </c:pt>
                <c:pt idx="94">
                  <c:v>-1.9931555000000001</c:v>
                </c:pt>
                <c:pt idx="95">
                  <c:v>-1.768589</c:v>
                </c:pt>
                <c:pt idx="96">
                  <c:v>1.1967300999999999</c:v>
                </c:pt>
                <c:pt idx="97">
                  <c:v>0.45969485999999998</c:v>
                </c:pt>
                <c:pt idx="98">
                  <c:v>3.0459641999999998</c:v>
                </c:pt>
                <c:pt idx="99">
                  <c:v>-1.0271192</c:v>
                </c:pt>
                <c:pt idx="100">
                  <c:v>1.6988038999999999</c:v>
                </c:pt>
                <c:pt idx="101">
                  <c:v>-0.69039463999999995</c:v>
                </c:pt>
                <c:pt idx="102">
                  <c:v>0.18991232</c:v>
                </c:pt>
                <c:pt idx="103">
                  <c:v>0</c:v>
                </c:pt>
                <c:pt idx="104">
                  <c:v>1.2320518</c:v>
                </c:pt>
                <c:pt idx="105">
                  <c:v>1.4878988</c:v>
                </c:pt>
                <c:pt idx="106">
                  <c:v>-0.18449425999999999</c:v>
                </c:pt>
                <c:pt idx="107">
                  <c:v>0.4455924</c:v>
                </c:pt>
                <c:pt idx="108">
                  <c:v>0.40417910000000001</c:v>
                </c:pt>
                <c:pt idx="109">
                  <c:v>0.82801579999999997</c:v>
                </c:pt>
                <c:pt idx="110">
                  <c:v>1.3308287000000001</c:v>
                </c:pt>
                <c:pt idx="111">
                  <c:v>-0.26267170000000001</c:v>
                </c:pt>
                <c:pt idx="112">
                  <c:v>2.5629520000000001</c:v>
                </c:pt>
                <c:pt idx="113">
                  <c:v>1.2087464000000001</c:v>
                </c:pt>
                <c:pt idx="114">
                  <c:v>-0.745672</c:v>
                </c:pt>
                <c:pt idx="115">
                  <c:v>-0.55800079999999996</c:v>
                </c:pt>
                <c:pt idx="116">
                  <c:v>-5.7648954000000003</c:v>
                </c:pt>
                <c:pt idx="117">
                  <c:v>1.1975646</c:v>
                </c:pt>
                <c:pt idx="118">
                  <c:v>0.9335637</c:v>
                </c:pt>
                <c:pt idx="119">
                  <c:v>1.9247650999999999</c:v>
                </c:pt>
                <c:pt idx="120">
                  <c:v>-0.41538477000000001</c:v>
                </c:pt>
                <c:pt idx="121">
                  <c:v>3.85046E-2</c:v>
                </c:pt>
                <c:pt idx="122">
                  <c:v>-0.56890845000000001</c:v>
                </c:pt>
                <c:pt idx="123">
                  <c:v>0.64151290000000005</c:v>
                </c:pt>
                <c:pt idx="124">
                  <c:v>0.46036242999999999</c:v>
                </c:pt>
                <c:pt idx="125">
                  <c:v>-2.5508701999999999</c:v>
                </c:pt>
                <c:pt idx="126">
                  <c:v>1.0720491000000001</c:v>
                </c:pt>
                <c:pt idx="127">
                  <c:v>-2.3751497000000001</c:v>
                </c:pt>
                <c:pt idx="128">
                  <c:v>1.4697552</c:v>
                </c:pt>
                <c:pt idx="129">
                  <c:v>1.2809515</c:v>
                </c:pt>
                <c:pt idx="130">
                  <c:v>0.70048569999999999</c:v>
                </c:pt>
                <c:pt idx="131">
                  <c:v>0.55069922999999998</c:v>
                </c:pt>
                <c:pt idx="132">
                  <c:v>0</c:v>
                </c:pt>
                <c:pt idx="133">
                  <c:v>1.5437244999999999</c:v>
                </c:pt>
                <c:pt idx="134">
                  <c:v>-1.0313809</c:v>
                </c:pt>
                <c:pt idx="135">
                  <c:v>0.76487064000000005</c:v>
                </c:pt>
                <c:pt idx="136">
                  <c:v>-0.56928990000000002</c:v>
                </c:pt>
                <c:pt idx="137">
                  <c:v>1.0210513999999999</c:v>
                </c:pt>
                <c:pt idx="138">
                  <c:v>-0.86589455999999998</c:v>
                </c:pt>
                <c:pt idx="139">
                  <c:v>1.2959003</c:v>
                </c:pt>
                <c:pt idx="140">
                  <c:v>0.91872215000000002</c:v>
                </c:pt>
                <c:pt idx="141">
                  <c:v>-0.32934545999999998</c:v>
                </c:pt>
                <c:pt idx="142">
                  <c:v>0.28990506999999999</c:v>
                </c:pt>
                <c:pt idx="143">
                  <c:v>0.80815554000000001</c:v>
                </c:pt>
                <c:pt idx="144">
                  <c:v>0.21275282000000001</c:v>
                </c:pt>
                <c:pt idx="145">
                  <c:v>0.5692005</c:v>
                </c:pt>
                <c:pt idx="146">
                  <c:v>-1.1931716999999999</c:v>
                </c:pt>
                <c:pt idx="147">
                  <c:v>-0.6440401</c:v>
                </c:pt>
                <c:pt idx="148">
                  <c:v>0.72923899999999997</c:v>
                </c:pt>
                <c:pt idx="149">
                  <c:v>-0.6342411</c:v>
                </c:pt>
                <c:pt idx="150">
                  <c:v>1.2298703</c:v>
                </c:pt>
                <c:pt idx="151">
                  <c:v>-0.35679339999999998</c:v>
                </c:pt>
                <c:pt idx="152">
                  <c:v>0.79021454000000002</c:v>
                </c:pt>
                <c:pt idx="153">
                  <c:v>0.69521666000000004</c:v>
                </c:pt>
                <c:pt idx="154">
                  <c:v>0.38626194000000003</c:v>
                </c:pt>
                <c:pt idx="155">
                  <c:v>0.62109230000000004</c:v>
                </c:pt>
                <c:pt idx="156">
                  <c:v>0.6684542</c:v>
                </c:pt>
                <c:pt idx="157">
                  <c:v>7.1787833999999995E-2</c:v>
                </c:pt>
                <c:pt idx="158">
                  <c:v>0.29889345</c:v>
                </c:pt>
                <c:pt idx="159">
                  <c:v>-0.82546470000000005</c:v>
                </c:pt>
                <c:pt idx="160">
                  <c:v>1.3942361000000001</c:v>
                </c:pt>
                <c:pt idx="161">
                  <c:v>-0.18077493</c:v>
                </c:pt>
                <c:pt idx="162">
                  <c:v>2.9683113000000001E-3</c:v>
                </c:pt>
                <c:pt idx="163">
                  <c:v>0.31765700000000002</c:v>
                </c:pt>
                <c:pt idx="164">
                  <c:v>0.21604300000000001</c:v>
                </c:pt>
                <c:pt idx="165">
                  <c:v>-0.41637420000000003</c:v>
                </c:pt>
                <c:pt idx="166">
                  <c:v>0.31135081999999997</c:v>
                </c:pt>
                <c:pt idx="167">
                  <c:v>0.35474299999999998</c:v>
                </c:pt>
                <c:pt idx="168">
                  <c:v>1.0133147</c:v>
                </c:pt>
                <c:pt idx="169">
                  <c:v>0.34992695000000001</c:v>
                </c:pt>
                <c:pt idx="170">
                  <c:v>1.002562</c:v>
                </c:pt>
                <c:pt idx="171">
                  <c:v>0.21865367999999999</c:v>
                </c:pt>
                <c:pt idx="172">
                  <c:v>0.64593553999999997</c:v>
                </c:pt>
                <c:pt idx="173">
                  <c:v>-0.3622532</c:v>
                </c:pt>
                <c:pt idx="174">
                  <c:v>0.9418607</c:v>
                </c:pt>
                <c:pt idx="175">
                  <c:v>1.4464021</c:v>
                </c:pt>
                <c:pt idx="176">
                  <c:v>-3.4414291000000001</c:v>
                </c:pt>
                <c:pt idx="177">
                  <c:v>-0.81647040000000004</c:v>
                </c:pt>
                <c:pt idx="178">
                  <c:v>0</c:v>
                </c:pt>
                <c:pt idx="179">
                  <c:v>-2.7322948</c:v>
                </c:pt>
                <c:pt idx="180">
                  <c:v>1.9747376000000001</c:v>
                </c:pt>
                <c:pt idx="181">
                  <c:v>-1.7363667</c:v>
                </c:pt>
                <c:pt idx="182">
                  <c:v>5.0914288000000002E-2</c:v>
                </c:pt>
                <c:pt idx="183">
                  <c:v>1.3171314999999999</c:v>
                </c:pt>
                <c:pt idx="184">
                  <c:v>0.50523280000000004</c:v>
                </c:pt>
                <c:pt idx="185">
                  <c:v>-0.39685965000000001</c:v>
                </c:pt>
                <c:pt idx="186">
                  <c:v>-0.87952613999999996</c:v>
                </c:pt>
                <c:pt idx="187">
                  <c:v>-1.1466145999999999</c:v>
                </c:pt>
                <c:pt idx="188">
                  <c:v>-1.1129557999999999</c:v>
                </c:pt>
                <c:pt idx="189">
                  <c:v>1.0184407</c:v>
                </c:pt>
                <c:pt idx="190">
                  <c:v>-2.3190974999999998</c:v>
                </c:pt>
                <c:pt idx="191">
                  <c:v>0.26655197000000003</c:v>
                </c:pt>
                <c:pt idx="192">
                  <c:v>1.6166925000000001</c:v>
                </c:pt>
                <c:pt idx="193">
                  <c:v>1.6609311</c:v>
                </c:pt>
                <c:pt idx="194">
                  <c:v>-0.54460169999999997</c:v>
                </c:pt>
                <c:pt idx="195">
                  <c:v>0.7581949</c:v>
                </c:pt>
                <c:pt idx="196">
                  <c:v>0.64200159999999995</c:v>
                </c:pt>
                <c:pt idx="197">
                  <c:v>-0.94944835000000005</c:v>
                </c:pt>
                <c:pt idx="198">
                  <c:v>1.7733097</c:v>
                </c:pt>
                <c:pt idx="199">
                  <c:v>-1.4215945999999999</c:v>
                </c:pt>
                <c:pt idx="200">
                  <c:v>1.7406702000000001</c:v>
                </c:pt>
                <c:pt idx="201">
                  <c:v>0.88624954</c:v>
                </c:pt>
                <c:pt idx="202">
                  <c:v>0.89302062999999998</c:v>
                </c:pt>
                <c:pt idx="203">
                  <c:v>1.6087651000000001</c:v>
                </c:pt>
                <c:pt idx="204">
                  <c:v>-0.65261126000000003</c:v>
                </c:pt>
                <c:pt idx="205">
                  <c:v>-0.62834023999999999</c:v>
                </c:pt>
                <c:pt idx="206">
                  <c:v>-0.12358427</c:v>
                </c:pt>
                <c:pt idx="207">
                  <c:v>-6.0427189999999999E-2</c:v>
                </c:pt>
                <c:pt idx="208">
                  <c:v>-1.5203416000000001</c:v>
                </c:pt>
                <c:pt idx="209">
                  <c:v>0.40056704999999998</c:v>
                </c:pt>
                <c:pt idx="210">
                  <c:v>-0.18929243000000001</c:v>
                </c:pt>
                <c:pt idx="211">
                  <c:v>0.54852959999999995</c:v>
                </c:pt>
                <c:pt idx="212">
                  <c:v>0.33951998</c:v>
                </c:pt>
                <c:pt idx="213">
                  <c:v>-1.8479884</c:v>
                </c:pt>
                <c:pt idx="214">
                  <c:v>-0.34474134000000001</c:v>
                </c:pt>
                <c:pt idx="215">
                  <c:v>-3.4178913</c:v>
                </c:pt>
                <c:pt idx="216">
                  <c:v>1.0163546000000001</c:v>
                </c:pt>
                <c:pt idx="217">
                  <c:v>-1.0424852</c:v>
                </c:pt>
                <c:pt idx="218">
                  <c:v>1.1208415</c:v>
                </c:pt>
                <c:pt idx="219">
                  <c:v>1.7655969</c:v>
                </c:pt>
                <c:pt idx="220">
                  <c:v>2.2349237999999998</c:v>
                </c:pt>
                <c:pt idx="221">
                  <c:v>1.9502759000000001</c:v>
                </c:pt>
                <c:pt idx="222">
                  <c:v>-2.28405E-2</c:v>
                </c:pt>
                <c:pt idx="223">
                  <c:v>1.2565613</c:v>
                </c:pt>
                <c:pt idx="224">
                  <c:v>-0.14665723</c:v>
                </c:pt>
                <c:pt idx="225">
                  <c:v>0.74285270000000003</c:v>
                </c:pt>
                <c:pt idx="226">
                  <c:v>-0.97008943999999997</c:v>
                </c:pt>
                <c:pt idx="227">
                  <c:v>1.384449</c:v>
                </c:pt>
                <c:pt idx="228">
                  <c:v>1.2482523999999999</c:v>
                </c:pt>
                <c:pt idx="229">
                  <c:v>-0.53783060000000005</c:v>
                </c:pt>
                <c:pt idx="230">
                  <c:v>-1.2034833</c:v>
                </c:pt>
                <c:pt idx="231">
                  <c:v>0.42101145000000001</c:v>
                </c:pt>
                <c:pt idx="232">
                  <c:v>-0.6847799</c:v>
                </c:pt>
                <c:pt idx="233">
                  <c:v>0.59944390000000003</c:v>
                </c:pt>
                <c:pt idx="234">
                  <c:v>1.6113758</c:v>
                </c:pt>
                <c:pt idx="235">
                  <c:v>-0.15417337</c:v>
                </c:pt>
                <c:pt idx="236">
                  <c:v>0</c:v>
                </c:pt>
                <c:pt idx="237">
                  <c:v>0.27849674000000002</c:v>
                </c:pt>
                <c:pt idx="238">
                  <c:v>-0.44271349999999998</c:v>
                </c:pt>
                <c:pt idx="239">
                  <c:v>1.0937333</c:v>
                </c:pt>
                <c:pt idx="240">
                  <c:v>0.21038055</c:v>
                </c:pt>
                <c:pt idx="241">
                  <c:v>-2.7263164999999999E-2</c:v>
                </c:pt>
                <c:pt idx="242">
                  <c:v>0.86176394999999995</c:v>
                </c:pt>
                <c:pt idx="243">
                  <c:v>-0.20549297</c:v>
                </c:pt>
                <c:pt idx="244">
                  <c:v>0.29261112</c:v>
                </c:pt>
                <c:pt idx="245">
                  <c:v>-0.89688900000000005</c:v>
                </c:pt>
                <c:pt idx="246">
                  <c:v>-3.2711030000000002E-2</c:v>
                </c:pt>
                <c:pt idx="247">
                  <c:v>-0.11726022</c:v>
                </c:pt>
                <c:pt idx="248">
                  <c:v>-0.44771432999999999</c:v>
                </c:pt>
                <c:pt idx="249">
                  <c:v>1.3519406</c:v>
                </c:pt>
                <c:pt idx="250">
                  <c:v>0.15693903000000001</c:v>
                </c:pt>
                <c:pt idx="251">
                  <c:v>0.55919885999999996</c:v>
                </c:pt>
                <c:pt idx="252">
                  <c:v>-0.39759277999999998</c:v>
                </c:pt>
                <c:pt idx="253">
                  <c:v>-0.35755038</c:v>
                </c:pt>
                <c:pt idx="254">
                  <c:v>-0.1685381</c:v>
                </c:pt>
                <c:pt idx="255">
                  <c:v>8.9859960000000003E-2</c:v>
                </c:pt>
                <c:pt idx="256">
                  <c:v>0.38903952000000003</c:v>
                </c:pt>
                <c:pt idx="257">
                  <c:v>0</c:v>
                </c:pt>
                <c:pt idx="258">
                  <c:v>0.85908174999999998</c:v>
                </c:pt>
                <c:pt idx="259">
                  <c:v>-0.19077659</c:v>
                </c:pt>
                <c:pt idx="260">
                  <c:v>0.14268159999999999</c:v>
                </c:pt>
                <c:pt idx="261">
                  <c:v>0.50808189999999998</c:v>
                </c:pt>
              </c:numCache>
            </c:numRef>
          </c:val>
          <c:extLst>
            <c:ext xmlns:c16="http://schemas.microsoft.com/office/drawing/2014/chart" uri="{C3380CC4-5D6E-409C-BE32-E72D297353CC}">
              <c16:uniqueId val="{00000000-10C9-44BB-AEAD-A411FD724AAA}"/>
            </c:ext>
          </c:extLst>
        </c:ser>
        <c:dLbls>
          <c:showLegendKey val="0"/>
          <c:showVal val="0"/>
          <c:showCatName val="0"/>
          <c:showSerName val="0"/>
          <c:showPercent val="0"/>
          <c:showBubbleSize val="0"/>
        </c:dLbls>
        <c:gapWidth val="0"/>
        <c:overlap val="-27"/>
        <c:axId val="1983074783"/>
        <c:axId val="1983075199"/>
      </c:barChart>
      <c:dateAx>
        <c:axId val="1983074783"/>
        <c:scaling>
          <c:orientation val="minMax"/>
        </c:scaling>
        <c:delete val="0"/>
        <c:axPos val="b"/>
        <c:numFmt formatCode="mmm\ yyyy" sourceLinked="0"/>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983075199"/>
        <c:crosses val="autoZero"/>
        <c:auto val="1"/>
        <c:lblOffset val="100"/>
        <c:baseTimeUnit val="days"/>
        <c:majorUnit val="3"/>
        <c:majorTimeUnit val="months"/>
      </c:dateAx>
      <c:valAx>
        <c:axId val="1983075199"/>
        <c:scaling>
          <c:orientation val="minMax"/>
          <c:max val="10"/>
          <c:min val="-10"/>
        </c:scaling>
        <c:delete val="0"/>
        <c:axPos val="l"/>
        <c:title>
          <c:tx>
            <c:rich>
              <a:bodyPr rot="-5400000" spcFirstLastPara="1" vertOverflow="ellipsis" vert="horz" wrap="square" anchor="ctr" anchorCtr="1"/>
              <a:lstStyle/>
              <a:p>
                <a:pPr>
                  <a:defRPr sz="700" b="1" i="0" u="none" strike="noStrike" kern="1200" baseline="0">
                    <a:solidFill>
                      <a:schemeClr val="tx1">
                        <a:lumMod val="65000"/>
                        <a:lumOff val="35000"/>
                      </a:schemeClr>
                    </a:solidFill>
                    <a:latin typeface="Century Gothic" panose="020B0502020202020204" pitchFamily="34" charset="0"/>
                    <a:ea typeface="+mn-ea"/>
                    <a:cs typeface="+mn-cs"/>
                  </a:defRPr>
                </a:pPr>
                <a:r>
                  <a:rPr lang="en-US" b="1" dirty="0"/>
                  <a:t>S&amp;P 500 Daily Returns (%)</a:t>
                </a:r>
              </a:p>
            </c:rich>
          </c:tx>
          <c:overlay val="0"/>
          <c:spPr>
            <a:noFill/>
            <a:ln>
              <a:noFill/>
            </a:ln>
            <a:effectLst/>
          </c:spPr>
          <c:txPr>
            <a:bodyPr rot="-5400000" spcFirstLastPara="1" vertOverflow="ellipsis" vert="horz" wrap="square" anchor="ctr" anchorCtr="1"/>
            <a:lstStyle/>
            <a:p>
              <a:pPr>
                <a:defRPr sz="7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title>
        <c:numFmt formatCode="0" sourceLinked="0"/>
        <c:majorTickMark val="out"/>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983074783"/>
        <c:crosses val="autoZero"/>
        <c:crossBetween val="between"/>
        <c:majorUnit val="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700">
          <a:latin typeface="Century Gothic" panose="020B0502020202020204" pitchFamily="34" charset="0"/>
        </a:defRPr>
      </a:pPr>
      <a:endParaRPr lang="en-US"/>
    </a:p>
  </c:txPr>
  <c:externalData r:id="rId3">
    <c:autoUpdate val="0"/>
  </c:externalData>
  <c:userShapes r:id="rId4"/>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475708137456764"/>
          <c:y val="3.415032547924738E-2"/>
          <c:w val="0.82205101716427587"/>
          <c:h val="0.89429973131980867"/>
        </c:manualLayout>
      </c:layout>
      <c:barChart>
        <c:barDir val="col"/>
        <c:grouping val="stacked"/>
        <c:varyColors val="0"/>
        <c:ser>
          <c:idx val="1"/>
          <c:order val="0"/>
          <c:spPr>
            <a:solidFill>
              <a:schemeClr val="accent5">
                <a:lumMod val="60000"/>
                <a:lumOff val="40000"/>
              </a:schemeClr>
            </a:solidFill>
            <a:ln>
              <a:noFill/>
            </a:ln>
            <a:effectLst/>
          </c:spPr>
          <c:invertIfNegative val="0"/>
          <c:dPt>
            <c:idx val="2"/>
            <c:invertIfNegative val="0"/>
            <c:bubble3D val="0"/>
            <c:spPr>
              <a:solidFill>
                <a:schemeClr val="bg1"/>
              </a:solidFill>
              <a:ln>
                <a:noFill/>
              </a:ln>
              <a:effectLst/>
            </c:spPr>
            <c:extLst>
              <c:ext xmlns:c16="http://schemas.microsoft.com/office/drawing/2014/chart" uri="{C3380CC4-5D6E-409C-BE32-E72D297353CC}">
                <c16:uniqueId val="{00000004-63F9-428D-B55E-B0955C84A75B}"/>
              </c:ext>
            </c:extLst>
          </c:dPt>
          <c:dPt>
            <c:idx val="3"/>
            <c:invertIfNegative val="0"/>
            <c:bubble3D val="0"/>
            <c:spPr>
              <a:solidFill>
                <a:schemeClr val="bg1"/>
              </a:solidFill>
              <a:ln>
                <a:noFill/>
              </a:ln>
              <a:effectLst/>
            </c:spPr>
            <c:extLst>
              <c:ext xmlns:c16="http://schemas.microsoft.com/office/drawing/2014/chart" uri="{C3380CC4-5D6E-409C-BE32-E72D297353CC}">
                <c16:uniqueId val="{00000001-63F9-428D-B55E-B0955C84A75B}"/>
              </c:ext>
            </c:extLst>
          </c:dPt>
          <c:dLbls>
            <c:dLbl>
              <c:idx val="0"/>
              <c:layout>
                <c:manualLayout>
                  <c:x val="-3.454143618055064E-3"/>
                  <c:y val="-0.1311379832044933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3F9-428D-B55E-B0955C84A75B}"/>
                </c:ext>
              </c:extLst>
            </c:dLbl>
            <c:dLbl>
              <c:idx val="1"/>
              <c:layout>
                <c:manualLayout>
                  <c:x val="-2.6919416145662313E-4"/>
                  <c:y val="-3.345460732381475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3F9-428D-B55E-B0955C84A75B}"/>
                </c:ext>
              </c:extLst>
            </c:dLbl>
            <c:dLbl>
              <c:idx val="2"/>
              <c:layout>
                <c:manualLayout>
                  <c:x val="1.8698658876113188E-4"/>
                  <c:y val="3.1994234779698051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3F9-428D-B55E-B0955C84A75B}"/>
                </c:ext>
              </c:extLst>
            </c:dLbl>
            <c:dLbl>
              <c:idx val="3"/>
              <c:layout>
                <c:manualLayout>
                  <c:x val="2.5807475567005433E-3"/>
                  <c:y val="1.3229889870700561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3F9-428D-B55E-B0955C84A75B}"/>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'3 - Lessons'!$AO$8:$AR$8</c:f>
              <c:strCache>
                <c:ptCount val="4"/>
                <c:pt idx="0">
                  <c:v>1 Year</c:v>
                </c:pt>
                <c:pt idx="1">
                  <c:v>3 Year</c:v>
                </c:pt>
                <c:pt idx="2">
                  <c:v>5 Year</c:v>
                </c:pt>
                <c:pt idx="3">
                  <c:v>10 Year</c:v>
                </c:pt>
              </c:strCache>
            </c:strRef>
          </c:cat>
          <c:val>
            <c:numRef>
              <c:f>'3 - Lessons'!$AO$10:$AR$10</c:f>
              <c:numCache>
                <c:formatCode>0%</c:formatCode>
                <c:ptCount val="4"/>
                <c:pt idx="0">
                  <c:v>-0.1399044608837815</c:v>
                </c:pt>
                <c:pt idx="1">
                  <c:v>-1.1416537426393761E-2</c:v>
                </c:pt>
                <c:pt idx="2">
                  <c:v>2.2235892209650596E-2</c:v>
                </c:pt>
                <c:pt idx="3">
                  <c:v>2.9658137775891776E-2</c:v>
                </c:pt>
              </c:numCache>
            </c:numRef>
          </c:val>
          <c:extLst>
            <c:ext xmlns:c16="http://schemas.microsoft.com/office/drawing/2014/chart" uri="{C3380CC4-5D6E-409C-BE32-E72D297353CC}">
              <c16:uniqueId val="{00000005-63F9-428D-B55E-B0955C84A75B}"/>
            </c:ext>
          </c:extLst>
        </c:ser>
        <c:ser>
          <c:idx val="0"/>
          <c:order val="1"/>
          <c:spPr>
            <a:solidFill>
              <a:schemeClr val="accent5">
                <a:lumMod val="50000"/>
              </a:schemeClr>
            </a:solidFill>
            <a:ln>
              <a:noFill/>
            </a:ln>
            <a:effectLst/>
          </c:spPr>
          <c:invertIfNegative val="0"/>
          <c:dLbls>
            <c:dLbl>
              <c:idx val="0"/>
              <c:layout>
                <c:manualLayout>
                  <c:x val="2.5807475567006261E-3"/>
                  <c:y val="-0.20106768046931398"/>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3F9-428D-B55E-B0955C84A75B}"/>
                </c:ext>
              </c:extLst>
            </c:dLbl>
            <c:dLbl>
              <c:idx val="1"/>
              <c:layout>
                <c:manualLayout>
                  <c:x val="2.4971144191607319E-4"/>
                  <c:y val="-0.1740351433005837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3F9-428D-B55E-B0955C84A75B}"/>
                </c:ext>
              </c:extLst>
            </c:dLbl>
            <c:dLbl>
              <c:idx val="2"/>
              <c:layout>
                <c:manualLayout>
                  <c:x val="3.8910792428728967E-3"/>
                  <c:y val="-0.14942099675437459"/>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3F9-428D-B55E-B0955C84A75B}"/>
                </c:ext>
              </c:extLst>
            </c:dLbl>
            <c:dLbl>
              <c:idx val="3"/>
              <c:layout>
                <c:manualLayout>
                  <c:x val="2.4971144191607319E-4"/>
                  <c:y val="-0.1282908189893410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63F9-428D-B55E-B0955C84A75B}"/>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'3 - Lessons'!$AO$8:$AR$8</c:f>
              <c:strCache>
                <c:ptCount val="4"/>
                <c:pt idx="0">
                  <c:v>1 Year</c:v>
                </c:pt>
                <c:pt idx="1">
                  <c:v>3 Year</c:v>
                </c:pt>
                <c:pt idx="2">
                  <c:v>5 Year</c:v>
                </c:pt>
                <c:pt idx="3">
                  <c:v>10 Year</c:v>
                </c:pt>
              </c:strCache>
            </c:strRef>
          </c:cat>
          <c:val>
            <c:numRef>
              <c:f>'3 - Lessons'!$AO$9:$AR$9</c:f>
              <c:numCache>
                <c:formatCode>0%</c:formatCode>
                <c:ptCount val="4"/>
                <c:pt idx="0">
                  <c:v>0.23467235382793494</c:v>
                </c:pt>
                <c:pt idx="1">
                  <c:v>0.19917149894347863</c:v>
                </c:pt>
                <c:pt idx="2">
                  <c:v>0.17233279934359949</c:v>
                </c:pt>
                <c:pt idx="3">
                  <c:v>0.13588634333319838</c:v>
                </c:pt>
              </c:numCache>
            </c:numRef>
          </c:val>
          <c:extLst>
            <c:ext xmlns:c16="http://schemas.microsoft.com/office/drawing/2014/chart" uri="{C3380CC4-5D6E-409C-BE32-E72D297353CC}">
              <c16:uniqueId val="{0000000A-63F9-428D-B55E-B0955C84A75B}"/>
            </c:ext>
          </c:extLst>
        </c:ser>
        <c:dLbls>
          <c:showLegendKey val="0"/>
          <c:showVal val="0"/>
          <c:showCatName val="0"/>
          <c:showSerName val="0"/>
          <c:showPercent val="0"/>
          <c:showBubbleSize val="0"/>
        </c:dLbls>
        <c:gapWidth val="120"/>
        <c:overlap val="100"/>
        <c:axId val="669253615"/>
        <c:axId val="669254031"/>
      </c:barChart>
      <c:catAx>
        <c:axId val="669253615"/>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669254031"/>
        <c:crosses val="autoZero"/>
        <c:auto val="1"/>
        <c:lblAlgn val="ctr"/>
        <c:lblOffset val="100"/>
        <c:noMultiLvlLbl val="0"/>
      </c:catAx>
      <c:valAx>
        <c:axId val="669254031"/>
        <c:scaling>
          <c:orientation val="minMax"/>
          <c:max val="0.30000000000000004"/>
          <c:min val="-0.30000000000000004"/>
        </c:scaling>
        <c:delete val="0"/>
        <c:axPos val="l"/>
        <c:title>
          <c:tx>
            <c:rich>
              <a:bodyPr rot="-5400000" spcFirstLastPara="1" vertOverflow="ellipsis" vert="horz" wrap="square" anchor="ctr" anchorCtr="1"/>
              <a:lstStyle/>
              <a:p>
                <a:pPr>
                  <a:defRPr sz="1000" b="1" i="0" u="none" strike="noStrike" kern="1200" baseline="0">
                    <a:solidFill>
                      <a:schemeClr val="tx1">
                        <a:lumMod val="65000"/>
                        <a:lumOff val="35000"/>
                      </a:schemeClr>
                    </a:solidFill>
                    <a:latin typeface="Century Gothic" panose="020B0502020202020204" pitchFamily="34" charset="0"/>
                    <a:ea typeface="+mn-ea"/>
                    <a:cs typeface="+mn-cs"/>
                  </a:defRPr>
                </a:pPr>
                <a:r>
                  <a:rPr lang="en-US" b="1" dirty="0"/>
                  <a:t>Range of Annual Returns</a:t>
                </a:r>
              </a:p>
            </c:rich>
          </c:tx>
          <c:layout>
            <c:manualLayout>
              <c:xMode val="edge"/>
              <c:yMode val="edge"/>
              <c:x val="6.9084628670120895E-3"/>
              <c:y val="0.21817657762104889"/>
            </c:manualLayout>
          </c:layout>
          <c:overlay val="0"/>
          <c:spPr>
            <a:noFill/>
            <a:ln>
              <a:noFill/>
            </a:ln>
            <a:effectLst/>
          </c:spPr>
          <c:txPr>
            <a:bodyPr rot="-5400000" spcFirstLastPara="1" vertOverflow="ellipsis" vert="horz" wrap="square" anchor="ctr" anchorCtr="1"/>
            <a:lstStyle/>
            <a:p>
              <a:pPr>
                <a:defRPr sz="10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title>
        <c:numFmt formatCode="0%" sourceLinked="1"/>
        <c:majorTickMark val="out"/>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669253615"/>
        <c:crosses val="autoZero"/>
        <c:crossBetween val="between"/>
        <c:majorUnit val="0.150000000000000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latin typeface="Century Gothic" panose="020B0502020202020204" pitchFamily="34" charset="0"/>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4225448381452319E-2"/>
          <c:y val="0.28348528182856064"/>
          <c:w val="0.40802985564304461"/>
          <c:h val="0.70261643303555665"/>
        </c:manualLayout>
      </c:layout>
      <c:doughnutChart>
        <c:varyColors val="1"/>
        <c:ser>
          <c:idx val="0"/>
          <c:order val="0"/>
          <c:tx>
            <c:strRef>
              <c:f>'3 - Lessons'!$AJ$8</c:f>
              <c:strCache>
                <c:ptCount val="1"/>
                <c:pt idx="0">
                  <c:v>1 Month</c:v>
                </c:pt>
              </c:strCache>
            </c:strRef>
          </c:tx>
          <c:spPr>
            <a:solidFill>
              <a:schemeClr val="accent5">
                <a:lumMod val="60000"/>
                <a:lumOff val="40000"/>
              </a:schemeClr>
            </a:solidFill>
          </c:spPr>
          <c:dPt>
            <c:idx val="0"/>
            <c:bubble3D val="0"/>
            <c:spPr>
              <a:solidFill>
                <a:schemeClr val="accent5">
                  <a:lumMod val="50000"/>
                </a:schemeClr>
              </a:solidFill>
              <a:ln w="19050">
                <a:solidFill>
                  <a:schemeClr val="lt1"/>
                </a:solidFill>
              </a:ln>
              <a:effectLst/>
            </c:spPr>
            <c:extLst>
              <c:ext xmlns:c16="http://schemas.microsoft.com/office/drawing/2014/chart" uri="{C3380CC4-5D6E-409C-BE32-E72D297353CC}">
                <c16:uniqueId val="{00000001-677E-43DB-8710-736293DC68F2}"/>
              </c:ext>
            </c:extLst>
          </c:dPt>
          <c:dPt>
            <c:idx val="1"/>
            <c:bubble3D val="0"/>
            <c:spPr>
              <a:solidFill>
                <a:schemeClr val="accent5">
                  <a:lumMod val="60000"/>
                  <a:lumOff val="40000"/>
                </a:schemeClr>
              </a:solidFill>
              <a:ln w="19050">
                <a:solidFill>
                  <a:schemeClr val="lt1"/>
                </a:solidFill>
              </a:ln>
              <a:effectLst/>
            </c:spPr>
            <c:extLst>
              <c:ext xmlns:c16="http://schemas.microsoft.com/office/drawing/2014/chart" uri="{C3380CC4-5D6E-409C-BE32-E72D297353CC}">
                <c16:uniqueId val="{00000003-677E-43DB-8710-736293DC68F2}"/>
              </c:ext>
            </c:extLst>
          </c:dPt>
          <c:dLbls>
            <c:dLbl>
              <c:idx val="0"/>
              <c:spPr>
                <a:noFill/>
                <a:ln>
                  <a:noFill/>
                </a:ln>
                <a:effectLst/>
              </c:spPr>
              <c:txPr>
                <a:bodyPr rot="0" spcFirstLastPara="1" vertOverflow="ellipsis" vert="horz" wrap="square" anchor="ctr" anchorCtr="1"/>
                <a:lstStyle/>
                <a:p>
                  <a:pPr>
                    <a:defRPr sz="900" b="1" i="0" u="none" strike="noStrike" kern="1200" baseline="0">
                      <a:solidFill>
                        <a:schemeClr val="bg1"/>
                      </a:solidFill>
                      <a:latin typeface="Century Gothic" panose="020B0502020202020204" pitchFamily="34" charset="0"/>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1-677E-43DB-8710-736293DC68F2}"/>
                </c:ext>
              </c:extLst>
            </c:dLbl>
            <c:dLbl>
              <c:idx val="1"/>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3-677E-43DB-8710-736293DC68F2}"/>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'3 - Lessons'!$AH$9:$AH$10</c:f>
              <c:strCache>
                <c:ptCount val="2"/>
                <c:pt idx="0">
                  <c:v>% of Time You Made Money (Positive Return)</c:v>
                </c:pt>
                <c:pt idx="1">
                  <c:v>% of Time You Lost Money (Negative Return)</c:v>
                </c:pt>
              </c:strCache>
            </c:strRef>
          </c:cat>
          <c:val>
            <c:numRef>
              <c:f>'3 - Lessons'!$AJ$9:$AJ$10</c:f>
              <c:numCache>
                <c:formatCode>0%</c:formatCode>
                <c:ptCount val="2"/>
                <c:pt idx="0">
                  <c:v>0.6856435643564357</c:v>
                </c:pt>
                <c:pt idx="1">
                  <c:v>0.31435643564356436</c:v>
                </c:pt>
              </c:numCache>
            </c:numRef>
          </c:val>
          <c:extLst>
            <c:ext xmlns:c16="http://schemas.microsoft.com/office/drawing/2014/chart" uri="{C3380CC4-5D6E-409C-BE32-E72D297353CC}">
              <c16:uniqueId val="{00000004-677E-43DB-8710-736293DC68F2}"/>
            </c:ext>
          </c:extLst>
        </c:ser>
        <c:dLbls>
          <c:showLegendKey val="0"/>
          <c:showVal val="0"/>
          <c:showCatName val="0"/>
          <c:showSerName val="0"/>
          <c:showPercent val="0"/>
          <c:showBubbleSize val="0"/>
          <c:showLeaderLines val="1"/>
        </c:dLbls>
        <c:firstSliceAng val="0"/>
        <c:holeSize val="55"/>
      </c:doughnutChart>
      <c:spPr>
        <a:noFill/>
        <a:ln>
          <a:noFill/>
        </a:ln>
        <a:effectLst/>
      </c:spPr>
    </c:plotArea>
    <c:legend>
      <c:legendPos val="b"/>
      <c:layout>
        <c:manualLayout>
          <c:xMode val="edge"/>
          <c:yMode val="edge"/>
          <c:x val="2.8913768591426067E-2"/>
          <c:y val="3.8666242952814754E-3"/>
          <c:w val="0.95014709098862637"/>
          <c:h val="0.22488895166131137"/>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latin typeface="Century Gothic" panose="020B0502020202020204" pitchFamily="34" charset="0"/>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764703707811172"/>
          <c:y val="0.19285940672510277"/>
          <c:w val="0.75872469066366699"/>
          <c:h val="0.76212704353659833"/>
        </c:manualLayout>
      </c:layout>
      <c:doughnutChart>
        <c:varyColors val="1"/>
        <c:ser>
          <c:idx val="0"/>
          <c:order val="0"/>
          <c:tx>
            <c:strRef>
              <c:f>'3 - Lessons'!$AJ$8</c:f>
              <c:strCache>
                <c:ptCount val="1"/>
                <c:pt idx="0">
                  <c:v>1 Month</c:v>
                </c:pt>
              </c:strCache>
            </c:strRef>
          </c:tx>
          <c:dPt>
            <c:idx val="0"/>
            <c:bubble3D val="0"/>
            <c:spPr>
              <a:solidFill>
                <a:schemeClr val="accent5">
                  <a:lumMod val="50000"/>
                </a:schemeClr>
              </a:solidFill>
              <a:ln w="19050">
                <a:solidFill>
                  <a:schemeClr val="lt1"/>
                </a:solidFill>
              </a:ln>
              <a:effectLst/>
            </c:spPr>
            <c:extLst>
              <c:ext xmlns:c16="http://schemas.microsoft.com/office/drawing/2014/chart" uri="{C3380CC4-5D6E-409C-BE32-E72D297353CC}">
                <c16:uniqueId val="{00000001-2B7F-41C9-922D-B18D038EE2B8}"/>
              </c:ext>
            </c:extLst>
          </c:dPt>
          <c:dPt>
            <c:idx val="1"/>
            <c:bubble3D val="0"/>
            <c:spPr>
              <a:solidFill>
                <a:schemeClr val="accent5">
                  <a:lumMod val="60000"/>
                  <a:lumOff val="40000"/>
                </a:schemeClr>
              </a:solidFill>
              <a:ln w="19050">
                <a:solidFill>
                  <a:schemeClr val="lt1"/>
                </a:solidFill>
              </a:ln>
              <a:effectLst/>
            </c:spPr>
            <c:extLst>
              <c:ext xmlns:c16="http://schemas.microsoft.com/office/drawing/2014/chart" uri="{C3380CC4-5D6E-409C-BE32-E72D297353CC}">
                <c16:uniqueId val="{00000003-2B7F-41C9-922D-B18D038EE2B8}"/>
              </c:ext>
            </c:extLst>
          </c:dPt>
          <c:dLbls>
            <c:dLbl>
              <c:idx val="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Century Gothic" panose="020B0502020202020204" pitchFamily="34" charset="0"/>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1-2B7F-41C9-922D-B18D038EE2B8}"/>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'3 - Lessons'!$AH$9:$AH$10</c:f>
              <c:strCache>
                <c:ptCount val="2"/>
                <c:pt idx="0">
                  <c:v>% of Time You Made Money (Positive Return)</c:v>
                </c:pt>
                <c:pt idx="1">
                  <c:v>% of Time You Lost Money (Negative Return)</c:v>
                </c:pt>
              </c:strCache>
            </c:strRef>
          </c:cat>
          <c:val>
            <c:numRef>
              <c:f>'3 - Lessons'!$AK$9:$AK$10</c:f>
              <c:numCache>
                <c:formatCode>0%</c:formatCode>
                <c:ptCount val="2"/>
                <c:pt idx="0">
                  <c:v>0.87022900763358779</c:v>
                </c:pt>
                <c:pt idx="1">
                  <c:v>0.12977099236641221</c:v>
                </c:pt>
              </c:numCache>
            </c:numRef>
          </c:val>
          <c:extLst>
            <c:ext xmlns:c16="http://schemas.microsoft.com/office/drawing/2014/chart" uri="{C3380CC4-5D6E-409C-BE32-E72D297353CC}">
              <c16:uniqueId val="{00000004-2B7F-41C9-922D-B18D038EE2B8}"/>
            </c:ext>
          </c:extLst>
        </c:ser>
        <c:dLbls>
          <c:showLegendKey val="0"/>
          <c:showVal val="0"/>
          <c:showCatName val="0"/>
          <c:showSerName val="0"/>
          <c:showPercent val="0"/>
          <c:showBubbleSize val="0"/>
          <c:showLeaderLines val="1"/>
        </c:dLbls>
        <c:firstSliceAng val="0"/>
        <c:holeSize val="5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latin typeface="Century Gothic" panose="020B0502020202020204" pitchFamily="34" charset="0"/>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755858642669667"/>
          <c:y val="0.11738756870637808"/>
          <c:w val="0.75872469066366699"/>
          <c:h val="0.76212704353659833"/>
        </c:manualLayout>
      </c:layout>
      <c:doughnutChart>
        <c:varyColors val="1"/>
        <c:ser>
          <c:idx val="0"/>
          <c:order val="0"/>
          <c:tx>
            <c:strRef>
              <c:f>'3 - Lessons'!$AJ$8</c:f>
              <c:strCache>
                <c:ptCount val="1"/>
                <c:pt idx="0">
                  <c:v>1 Month</c:v>
                </c:pt>
              </c:strCache>
            </c:strRef>
          </c:tx>
          <c:dPt>
            <c:idx val="0"/>
            <c:bubble3D val="0"/>
            <c:spPr>
              <a:solidFill>
                <a:schemeClr val="accent5">
                  <a:lumMod val="50000"/>
                </a:schemeClr>
              </a:solidFill>
              <a:ln w="19050">
                <a:solidFill>
                  <a:schemeClr val="lt1"/>
                </a:solidFill>
              </a:ln>
              <a:effectLst/>
            </c:spPr>
            <c:extLst>
              <c:ext xmlns:c16="http://schemas.microsoft.com/office/drawing/2014/chart" uri="{C3380CC4-5D6E-409C-BE32-E72D297353CC}">
                <c16:uniqueId val="{00000001-DFAD-4E9E-A037-82D01FE882A8}"/>
              </c:ext>
            </c:extLst>
          </c:dPt>
          <c:dPt>
            <c:idx val="1"/>
            <c:bubble3D val="0"/>
            <c:spPr>
              <a:solidFill>
                <a:schemeClr val="accent5">
                  <a:lumMod val="60000"/>
                  <a:lumOff val="40000"/>
                </a:schemeClr>
              </a:solidFill>
              <a:ln w="19050">
                <a:solidFill>
                  <a:schemeClr val="lt1"/>
                </a:solidFill>
              </a:ln>
              <a:effectLst/>
            </c:spPr>
            <c:extLst>
              <c:ext xmlns:c16="http://schemas.microsoft.com/office/drawing/2014/chart" uri="{C3380CC4-5D6E-409C-BE32-E72D297353CC}">
                <c16:uniqueId val="{00000003-DFAD-4E9E-A037-82D01FE882A8}"/>
              </c:ext>
            </c:extLst>
          </c:dPt>
          <c:dLbls>
            <c:dLbl>
              <c:idx val="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Century Gothic" panose="020B0502020202020204" pitchFamily="34" charset="0"/>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1-DFAD-4E9E-A037-82D01FE882A8}"/>
                </c:ext>
              </c:extLst>
            </c:dLbl>
            <c:dLbl>
              <c:idx val="1"/>
              <c:delete val="1"/>
              <c:extLst>
                <c:ext xmlns:c15="http://schemas.microsoft.com/office/drawing/2012/chart" uri="{CE6537A1-D6FC-4f65-9D91-7224C49458BB}"/>
                <c:ext xmlns:c16="http://schemas.microsoft.com/office/drawing/2014/chart" uri="{C3380CC4-5D6E-409C-BE32-E72D297353CC}">
                  <c16:uniqueId val="{00000003-DFAD-4E9E-A037-82D01FE882A8}"/>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'3 - Lessons'!$AH$9:$AH$10</c:f>
              <c:strCache>
                <c:ptCount val="2"/>
                <c:pt idx="0">
                  <c:v>% of Time You Made Money (Positive Return)</c:v>
                </c:pt>
                <c:pt idx="1">
                  <c:v>% of Time You Lost Money (Negative Return)</c:v>
                </c:pt>
              </c:strCache>
            </c:strRef>
          </c:cat>
          <c:val>
            <c:numRef>
              <c:f>'3 - Lessons'!$AL$9:$AL$10</c:f>
              <c:numCache>
                <c:formatCode>0%</c:formatCode>
                <c:ptCount val="2"/>
                <c:pt idx="0">
                  <c:v>1</c:v>
                </c:pt>
                <c:pt idx="1">
                  <c:v>0</c:v>
                </c:pt>
              </c:numCache>
            </c:numRef>
          </c:val>
          <c:extLst>
            <c:ext xmlns:c16="http://schemas.microsoft.com/office/drawing/2014/chart" uri="{C3380CC4-5D6E-409C-BE32-E72D297353CC}">
              <c16:uniqueId val="{00000004-DFAD-4E9E-A037-82D01FE882A8}"/>
            </c:ext>
          </c:extLst>
        </c:ser>
        <c:dLbls>
          <c:showLegendKey val="0"/>
          <c:showVal val="0"/>
          <c:showCatName val="0"/>
          <c:showSerName val="0"/>
          <c:showPercent val="0"/>
          <c:showBubbleSize val="0"/>
          <c:showLeaderLines val="1"/>
        </c:dLbls>
        <c:firstSliceAng val="0"/>
        <c:holeSize val="5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latin typeface="Century Gothic" panose="020B0502020202020204" pitchFamily="34" charset="0"/>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755858642669667"/>
          <c:y val="0.11738756870637808"/>
          <c:w val="0.75872469066366699"/>
          <c:h val="0.76212704353659833"/>
        </c:manualLayout>
      </c:layout>
      <c:doughnutChart>
        <c:varyColors val="1"/>
        <c:ser>
          <c:idx val="0"/>
          <c:order val="0"/>
          <c:tx>
            <c:strRef>
              <c:f>'3 - Lessons'!$AJ$8</c:f>
              <c:strCache>
                <c:ptCount val="1"/>
                <c:pt idx="0">
                  <c:v>1 Month</c:v>
                </c:pt>
              </c:strCache>
            </c:strRef>
          </c:tx>
          <c:dPt>
            <c:idx val="0"/>
            <c:bubble3D val="0"/>
            <c:spPr>
              <a:solidFill>
                <a:schemeClr val="accent5">
                  <a:lumMod val="50000"/>
                </a:schemeClr>
              </a:solidFill>
              <a:ln w="19050">
                <a:solidFill>
                  <a:schemeClr val="lt1"/>
                </a:solidFill>
              </a:ln>
              <a:effectLst/>
            </c:spPr>
            <c:extLst>
              <c:ext xmlns:c16="http://schemas.microsoft.com/office/drawing/2014/chart" uri="{C3380CC4-5D6E-409C-BE32-E72D297353CC}">
                <c16:uniqueId val="{00000001-E889-4904-A8FB-2D594AF12A7E}"/>
              </c:ext>
            </c:extLst>
          </c:dPt>
          <c:dPt>
            <c:idx val="1"/>
            <c:bubble3D val="0"/>
            <c:spPr>
              <a:solidFill>
                <a:schemeClr val="accent5">
                  <a:lumMod val="60000"/>
                  <a:lumOff val="40000"/>
                </a:schemeClr>
              </a:solidFill>
              <a:ln w="19050">
                <a:solidFill>
                  <a:schemeClr val="lt1"/>
                </a:solidFill>
              </a:ln>
              <a:effectLst/>
            </c:spPr>
            <c:extLst>
              <c:ext xmlns:c16="http://schemas.microsoft.com/office/drawing/2014/chart" uri="{C3380CC4-5D6E-409C-BE32-E72D297353CC}">
                <c16:uniqueId val="{00000003-E889-4904-A8FB-2D594AF12A7E}"/>
              </c:ext>
            </c:extLst>
          </c:dPt>
          <c:dLbls>
            <c:dLbl>
              <c:idx val="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solidFill>
                      <a:latin typeface="Century Gothic" panose="020B0502020202020204" pitchFamily="34" charset="0"/>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1-E889-4904-A8FB-2D594AF12A7E}"/>
                </c:ext>
              </c:extLst>
            </c:dLbl>
            <c:dLbl>
              <c:idx val="1"/>
              <c:delete val="1"/>
              <c:extLst>
                <c:ext xmlns:c15="http://schemas.microsoft.com/office/drawing/2012/chart" uri="{CE6537A1-D6FC-4f65-9D91-7224C49458BB}"/>
                <c:ext xmlns:c16="http://schemas.microsoft.com/office/drawing/2014/chart" uri="{C3380CC4-5D6E-409C-BE32-E72D297353CC}">
                  <c16:uniqueId val="{00000003-E889-4904-A8FB-2D594AF12A7E}"/>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'3 - Lessons'!$AH$9:$AH$10</c:f>
              <c:strCache>
                <c:ptCount val="2"/>
                <c:pt idx="0">
                  <c:v>% of Time You Made Money (Positive Return)</c:v>
                </c:pt>
                <c:pt idx="1">
                  <c:v>% of Time You Lost Money (Negative Return)</c:v>
                </c:pt>
              </c:strCache>
            </c:strRef>
          </c:cat>
          <c:val>
            <c:numRef>
              <c:f>'3 - Lessons'!$AM$9:$AM$10</c:f>
              <c:numCache>
                <c:formatCode>0%</c:formatCode>
                <c:ptCount val="2"/>
                <c:pt idx="0">
                  <c:v>1</c:v>
                </c:pt>
                <c:pt idx="1">
                  <c:v>0</c:v>
                </c:pt>
              </c:numCache>
            </c:numRef>
          </c:val>
          <c:extLst>
            <c:ext xmlns:c16="http://schemas.microsoft.com/office/drawing/2014/chart" uri="{C3380CC4-5D6E-409C-BE32-E72D297353CC}">
              <c16:uniqueId val="{00000004-E889-4904-A8FB-2D594AF12A7E}"/>
            </c:ext>
          </c:extLst>
        </c:ser>
        <c:dLbls>
          <c:showLegendKey val="0"/>
          <c:showVal val="0"/>
          <c:showCatName val="0"/>
          <c:showSerName val="0"/>
          <c:showPercent val="0"/>
          <c:showBubbleSize val="0"/>
          <c:showLeaderLines val="1"/>
        </c:dLbls>
        <c:firstSliceAng val="0"/>
        <c:holeSize val="5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latin typeface="Century Gothic" panose="020B0502020202020204" pitchFamily="34" charset="0"/>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998944702234829E-2"/>
          <c:y val="3.6393714982257595E-2"/>
          <c:w val="0.86177738080114508"/>
          <c:h val="0.81585086830184317"/>
        </c:manualLayout>
      </c:layout>
      <c:lineChart>
        <c:grouping val="standard"/>
        <c:varyColors val="0"/>
        <c:ser>
          <c:idx val="0"/>
          <c:order val="0"/>
          <c:tx>
            <c:strRef>
              <c:f>'3 - Lessons'!$BJ$9</c:f>
              <c:strCache>
                <c:ptCount val="1"/>
                <c:pt idx="0">
                  <c:v>4%</c:v>
                </c:pt>
              </c:strCache>
            </c:strRef>
          </c:tx>
          <c:spPr>
            <a:ln w="19050" cap="rnd">
              <a:solidFill>
                <a:schemeClr val="accent5">
                  <a:lumMod val="50000"/>
                </a:schemeClr>
              </a:solidFill>
              <a:round/>
            </a:ln>
            <a:effectLst/>
          </c:spPr>
          <c:marker>
            <c:symbol val="none"/>
          </c:marker>
          <c:cat>
            <c:multiLvlStrRef>
              <c:f>'3 - Lessons'!$AV$10:$AW$280</c:f>
              <c:multiLvlStrCache>
                <c:ptCount val="259"/>
                <c:lvl>
                  <c:pt idx="0">
                    <c:v>2000</c:v>
                  </c:pt>
                  <c:pt idx="60">
                    <c:v>2005</c:v>
                  </c:pt>
                  <c:pt idx="120">
                    <c:v>2010</c:v>
                  </c:pt>
                  <c:pt idx="180">
                    <c:v>2015</c:v>
                  </c:pt>
                  <c:pt idx="240">
                    <c:v>2020</c:v>
                  </c:pt>
                </c:lvl>
                <c:lvl>
                  <c:pt idx="0">
                    <c:v>Age 65</c:v>
                  </c:pt>
                  <c:pt idx="1">
                    <c:v> </c:v>
                  </c:pt>
                  <c:pt idx="2">
                    <c:v> </c:v>
                  </c:pt>
                  <c:pt idx="3">
                    <c:v> </c:v>
                  </c:pt>
                  <c:pt idx="4">
                    <c:v> </c:v>
                  </c:pt>
                  <c:pt idx="5">
                    <c:v> </c:v>
                  </c:pt>
                  <c:pt idx="6">
                    <c:v> </c:v>
                  </c:pt>
                  <c:pt idx="7">
                    <c:v> </c:v>
                  </c:pt>
                  <c:pt idx="8">
                    <c:v> </c:v>
                  </c:pt>
                  <c:pt idx="9">
                    <c:v> </c:v>
                  </c:pt>
                  <c:pt idx="10">
                    <c:v> </c:v>
                  </c:pt>
                  <c:pt idx="11">
                    <c:v> </c:v>
                  </c:pt>
                  <c:pt idx="12">
                    <c:v> </c:v>
                  </c:pt>
                  <c:pt idx="13">
                    <c:v> </c:v>
                  </c:pt>
                  <c:pt idx="14">
                    <c:v> </c:v>
                  </c:pt>
                  <c:pt idx="15">
                    <c:v> </c:v>
                  </c:pt>
                  <c:pt idx="16">
                    <c:v> </c:v>
                  </c:pt>
                  <c:pt idx="17">
                    <c:v> </c:v>
                  </c:pt>
                  <c:pt idx="18">
                    <c:v> </c:v>
                  </c:pt>
                  <c:pt idx="19">
                    <c:v> </c:v>
                  </c:pt>
                  <c:pt idx="20">
                    <c:v> </c:v>
                  </c:pt>
                  <c:pt idx="21">
                    <c:v> </c:v>
                  </c:pt>
                  <c:pt idx="22">
                    <c:v> </c:v>
                  </c:pt>
                  <c:pt idx="23">
                    <c:v> </c:v>
                  </c:pt>
                  <c:pt idx="24">
                    <c:v> </c:v>
                  </c:pt>
                  <c:pt idx="25">
                    <c:v> </c:v>
                  </c:pt>
                  <c:pt idx="26">
                    <c:v> </c:v>
                  </c:pt>
                  <c:pt idx="27">
                    <c:v> </c:v>
                  </c:pt>
                  <c:pt idx="28">
                    <c:v> </c:v>
                  </c:pt>
                  <c:pt idx="29">
                    <c:v> </c:v>
                  </c:pt>
                  <c:pt idx="30">
                    <c:v> </c:v>
                  </c:pt>
                  <c:pt idx="31">
                    <c:v> </c:v>
                  </c:pt>
                  <c:pt idx="32">
                    <c:v> </c:v>
                  </c:pt>
                  <c:pt idx="33">
                    <c:v> </c:v>
                  </c:pt>
                  <c:pt idx="34">
                    <c:v> </c:v>
                  </c:pt>
                  <c:pt idx="35">
                    <c:v> </c:v>
                  </c:pt>
                  <c:pt idx="36">
                    <c:v> </c:v>
                  </c:pt>
                  <c:pt idx="37">
                    <c:v> </c:v>
                  </c:pt>
                  <c:pt idx="38">
                    <c:v> </c:v>
                  </c:pt>
                  <c:pt idx="39">
                    <c:v> </c:v>
                  </c:pt>
                  <c:pt idx="40">
                    <c:v> </c:v>
                  </c:pt>
                  <c:pt idx="41">
                    <c:v> </c:v>
                  </c:pt>
                  <c:pt idx="42">
                    <c:v> </c:v>
                  </c:pt>
                  <c:pt idx="43">
                    <c:v> </c:v>
                  </c:pt>
                  <c:pt idx="44">
                    <c:v> </c:v>
                  </c:pt>
                  <c:pt idx="45">
                    <c:v> </c:v>
                  </c:pt>
                  <c:pt idx="46">
                    <c:v> </c:v>
                  </c:pt>
                  <c:pt idx="47">
                    <c:v> </c:v>
                  </c:pt>
                  <c:pt idx="48">
                    <c:v> </c:v>
                  </c:pt>
                  <c:pt idx="49">
                    <c:v> </c:v>
                  </c:pt>
                  <c:pt idx="50">
                    <c:v> </c:v>
                  </c:pt>
                  <c:pt idx="51">
                    <c:v> </c:v>
                  </c:pt>
                  <c:pt idx="52">
                    <c:v> </c:v>
                  </c:pt>
                  <c:pt idx="53">
                    <c:v> </c:v>
                  </c:pt>
                  <c:pt idx="54">
                    <c:v> </c:v>
                  </c:pt>
                  <c:pt idx="55">
                    <c:v> </c:v>
                  </c:pt>
                  <c:pt idx="56">
                    <c:v> </c:v>
                  </c:pt>
                  <c:pt idx="57">
                    <c:v> </c:v>
                  </c:pt>
                  <c:pt idx="58">
                    <c:v> </c:v>
                  </c:pt>
                  <c:pt idx="59">
                    <c:v> </c:v>
                  </c:pt>
                  <c:pt idx="60">
                    <c:v>Age 70</c:v>
                  </c:pt>
                  <c:pt idx="61">
                    <c:v> </c:v>
                  </c:pt>
                  <c:pt idx="62">
                    <c:v> </c:v>
                  </c:pt>
                  <c:pt idx="63">
                    <c:v> </c:v>
                  </c:pt>
                  <c:pt idx="64">
                    <c:v> </c:v>
                  </c:pt>
                  <c:pt idx="65">
                    <c:v> </c:v>
                  </c:pt>
                  <c:pt idx="66">
                    <c:v> </c:v>
                  </c:pt>
                  <c:pt idx="67">
                    <c:v> </c:v>
                  </c:pt>
                  <c:pt idx="68">
                    <c:v> </c:v>
                  </c:pt>
                  <c:pt idx="69">
                    <c:v> </c:v>
                  </c:pt>
                  <c:pt idx="70">
                    <c:v> </c:v>
                  </c:pt>
                  <c:pt idx="71">
                    <c:v> </c:v>
                  </c:pt>
                  <c:pt idx="72">
                    <c:v> </c:v>
                  </c:pt>
                  <c:pt idx="73">
                    <c:v> </c:v>
                  </c:pt>
                  <c:pt idx="74">
                    <c:v> </c:v>
                  </c:pt>
                  <c:pt idx="75">
                    <c:v> </c:v>
                  </c:pt>
                  <c:pt idx="76">
                    <c:v> </c:v>
                  </c:pt>
                  <c:pt idx="77">
                    <c:v> </c:v>
                  </c:pt>
                  <c:pt idx="78">
                    <c:v> </c:v>
                  </c:pt>
                  <c:pt idx="79">
                    <c:v> </c:v>
                  </c:pt>
                  <c:pt idx="80">
                    <c:v> </c:v>
                  </c:pt>
                  <c:pt idx="81">
                    <c:v> </c:v>
                  </c:pt>
                  <c:pt idx="82">
                    <c:v> </c:v>
                  </c:pt>
                  <c:pt idx="83">
                    <c:v> </c:v>
                  </c:pt>
                  <c:pt idx="84">
                    <c:v> </c:v>
                  </c:pt>
                  <c:pt idx="85">
                    <c:v> </c:v>
                  </c:pt>
                  <c:pt idx="86">
                    <c:v> </c:v>
                  </c:pt>
                  <c:pt idx="87">
                    <c:v> </c:v>
                  </c:pt>
                  <c:pt idx="88">
                    <c:v> </c:v>
                  </c:pt>
                  <c:pt idx="89">
                    <c:v> </c:v>
                  </c:pt>
                  <c:pt idx="90">
                    <c:v> </c:v>
                  </c:pt>
                  <c:pt idx="91">
                    <c:v> </c:v>
                  </c:pt>
                  <c:pt idx="92">
                    <c:v> </c:v>
                  </c:pt>
                  <c:pt idx="93">
                    <c:v> </c:v>
                  </c:pt>
                  <c:pt idx="94">
                    <c:v> </c:v>
                  </c:pt>
                  <c:pt idx="95">
                    <c:v> </c:v>
                  </c:pt>
                  <c:pt idx="96">
                    <c:v> </c:v>
                  </c:pt>
                  <c:pt idx="97">
                    <c:v> </c:v>
                  </c:pt>
                  <c:pt idx="98">
                    <c:v> </c:v>
                  </c:pt>
                  <c:pt idx="99">
                    <c:v> </c:v>
                  </c:pt>
                  <c:pt idx="100">
                    <c:v> </c:v>
                  </c:pt>
                  <c:pt idx="101">
                    <c:v> </c:v>
                  </c:pt>
                  <c:pt idx="102">
                    <c:v> </c:v>
                  </c:pt>
                  <c:pt idx="103">
                    <c:v> </c:v>
                  </c:pt>
                  <c:pt idx="104">
                    <c:v> </c:v>
                  </c:pt>
                  <c:pt idx="105">
                    <c:v> </c:v>
                  </c:pt>
                  <c:pt idx="106">
                    <c:v> </c:v>
                  </c:pt>
                  <c:pt idx="107">
                    <c:v> </c:v>
                  </c:pt>
                  <c:pt idx="108">
                    <c:v> </c:v>
                  </c:pt>
                  <c:pt idx="109">
                    <c:v> </c:v>
                  </c:pt>
                  <c:pt idx="110">
                    <c:v> </c:v>
                  </c:pt>
                  <c:pt idx="111">
                    <c:v> </c:v>
                  </c:pt>
                  <c:pt idx="112">
                    <c:v> </c:v>
                  </c:pt>
                  <c:pt idx="113">
                    <c:v> </c:v>
                  </c:pt>
                  <c:pt idx="114">
                    <c:v> </c:v>
                  </c:pt>
                  <c:pt idx="115">
                    <c:v> </c:v>
                  </c:pt>
                  <c:pt idx="116">
                    <c:v> </c:v>
                  </c:pt>
                  <c:pt idx="117">
                    <c:v> </c:v>
                  </c:pt>
                  <c:pt idx="118">
                    <c:v> </c:v>
                  </c:pt>
                  <c:pt idx="119">
                    <c:v> </c:v>
                  </c:pt>
                  <c:pt idx="120">
                    <c:v>Age 75</c:v>
                  </c:pt>
                  <c:pt idx="121">
                    <c:v> </c:v>
                  </c:pt>
                  <c:pt idx="122">
                    <c:v> </c:v>
                  </c:pt>
                  <c:pt idx="123">
                    <c:v> </c:v>
                  </c:pt>
                  <c:pt idx="124">
                    <c:v> </c:v>
                  </c:pt>
                  <c:pt idx="125">
                    <c:v> </c:v>
                  </c:pt>
                  <c:pt idx="126">
                    <c:v> </c:v>
                  </c:pt>
                  <c:pt idx="127">
                    <c:v> </c:v>
                  </c:pt>
                  <c:pt idx="128">
                    <c:v> </c:v>
                  </c:pt>
                  <c:pt idx="129">
                    <c:v> </c:v>
                  </c:pt>
                  <c:pt idx="130">
                    <c:v> </c:v>
                  </c:pt>
                  <c:pt idx="131">
                    <c:v> </c:v>
                  </c:pt>
                  <c:pt idx="132">
                    <c:v> </c:v>
                  </c:pt>
                  <c:pt idx="133">
                    <c:v> </c:v>
                  </c:pt>
                  <c:pt idx="134">
                    <c:v> </c:v>
                  </c:pt>
                  <c:pt idx="135">
                    <c:v> </c:v>
                  </c:pt>
                  <c:pt idx="136">
                    <c:v> </c:v>
                  </c:pt>
                  <c:pt idx="137">
                    <c:v> </c:v>
                  </c:pt>
                  <c:pt idx="138">
                    <c:v> </c:v>
                  </c:pt>
                  <c:pt idx="139">
                    <c:v> </c:v>
                  </c:pt>
                  <c:pt idx="140">
                    <c:v> </c:v>
                  </c:pt>
                  <c:pt idx="141">
                    <c:v> </c:v>
                  </c:pt>
                  <c:pt idx="142">
                    <c:v> </c:v>
                  </c:pt>
                  <c:pt idx="143">
                    <c:v> </c:v>
                  </c:pt>
                  <c:pt idx="144">
                    <c:v> </c:v>
                  </c:pt>
                  <c:pt idx="145">
                    <c:v> </c:v>
                  </c:pt>
                  <c:pt idx="146">
                    <c:v> </c:v>
                  </c:pt>
                  <c:pt idx="147">
                    <c:v> </c:v>
                  </c:pt>
                  <c:pt idx="148">
                    <c:v> </c:v>
                  </c:pt>
                  <c:pt idx="149">
                    <c:v> </c:v>
                  </c:pt>
                  <c:pt idx="150">
                    <c:v> </c:v>
                  </c:pt>
                  <c:pt idx="151">
                    <c:v> </c:v>
                  </c:pt>
                  <c:pt idx="152">
                    <c:v> </c:v>
                  </c:pt>
                  <c:pt idx="153">
                    <c:v> </c:v>
                  </c:pt>
                  <c:pt idx="154">
                    <c:v> </c:v>
                  </c:pt>
                  <c:pt idx="155">
                    <c:v> </c:v>
                  </c:pt>
                  <c:pt idx="156">
                    <c:v> </c:v>
                  </c:pt>
                  <c:pt idx="157">
                    <c:v> </c:v>
                  </c:pt>
                  <c:pt idx="158">
                    <c:v> </c:v>
                  </c:pt>
                  <c:pt idx="159">
                    <c:v> </c:v>
                  </c:pt>
                  <c:pt idx="160">
                    <c:v> </c:v>
                  </c:pt>
                  <c:pt idx="161">
                    <c:v> </c:v>
                  </c:pt>
                  <c:pt idx="162">
                    <c:v> </c:v>
                  </c:pt>
                  <c:pt idx="163">
                    <c:v> </c:v>
                  </c:pt>
                  <c:pt idx="164">
                    <c:v> </c:v>
                  </c:pt>
                  <c:pt idx="165">
                    <c:v> </c:v>
                  </c:pt>
                  <c:pt idx="166">
                    <c:v> </c:v>
                  </c:pt>
                  <c:pt idx="167">
                    <c:v> </c:v>
                  </c:pt>
                  <c:pt idx="168">
                    <c:v> </c:v>
                  </c:pt>
                  <c:pt idx="169">
                    <c:v> </c:v>
                  </c:pt>
                  <c:pt idx="170">
                    <c:v> </c:v>
                  </c:pt>
                  <c:pt idx="171">
                    <c:v> </c:v>
                  </c:pt>
                  <c:pt idx="172">
                    <c:v> </c:v>
                  </c:pt>
                  <c:pt idx="173">
                    <c:v> </c:v>
                  </c:pt>
                  <c:pt idx="174">
                    <c:v> </c:v>
                  </c:pt>
                  <c:pt idx="175">
                    <c:v> </c:v>
                  </c:pt>
                  <c:pt idx="176">
                    <c:v> </c:v>
                  </c:pt>
                  <c:pt idx="177">
                    <c:v> </c:v>
                  </c:pt>
                  <c:pt idx="178">
                    <c:v> </c:v>
                  </c:pt>
                  <c:pt idx="179">
                    <c:v> </c:v>
                  </c:pt>
                  <c:pt idx="180">
                    <c:v>Age 80</c:v>
                  </c:pt>
                  <c:pt idx="181">
                    <c:v> </c:v>
                  </c:pt>
                  <c:pt idx="182">
                    <c:v> </c:v>
                  </c:pt>
                  <c:pt idx="183">
                    <c:v> </c:v>
                  </c:pt>
                  <c:pt idx="184">
                    <c:v> </c:v>
                  </c:pt>
                  <c:pt idx="185">
                    <c:v> </c:v>
                  </c:pt>
                  <c:pt idx="186">
                    <c:v> </c:v>
                  </c:pt>
                  <c:pt idx="187">
                    <c:v> </c:v>
                  </c:pt>
                  <c:pt idx="188">
                    <c:v> </c:v>
                  </c:pt>
                  <c:pt idx="189">
                    <c:v> </c:v>
                  </c:pt>
                  <c:pt idx="190">
                    <c:v> </c:v>
                  </c:pt>
                  <c:pt idx="191">
                    <c:v> </c:v>
                  </c:pt>
                  <c:pt idx="192">
                    <c:v> </c:v>
                  </c:pt>
                  <c:pt idx="193">
                    <c:v> </c:v>
                  </c:pt>
                  <c:pt idx="194">
                    <c:v> </c:v>
                  </c:pt>
                  <c:pt idx="195">
                    <c:v> </c:v>
                  </c:pt>
                  <c:pt idx="196">
                    <c:v> </c:v>
                  </c:pt>
                  <c:pt idx="197">
                    <c:v> </c:v>
                  </c:pt>
                  <c:pt idx="198">
                    <c:v> </c:v>
                  </c:pt>
                  <c:pt idx="199">
                    <c:v> </c:v>
                  </c:pt>
                  <c:pt idx="200">
                    <c:v> </c:v>
                  </c:pt>
                  <c:pt idx="201">
                    <c:v> </c:v>
                  </c:pt>
                  <c:pt idx="202">
                    <c:v> </c:v>
                  </c:pt>
                  <c:pt idx="203">
                    <c:v> </c:v>
                  </c:pt>
                  <c:pt idx="204">
                    <c:v> </c:v>
                  </c:pt>
                  <c:pt idx="205">
                    <c:v> </c:v>
                  </c:pt>
                  <c:pt idx="206">
                    <c:v> </c:v>
                  </c:pt>
                  <c:pt idx="207">
                    <c:v> </c:v>
                  </c:pt>
                  <c:pt idx="208">
                    <c:v> </c:v>
                  </c:pt>
                  <c:pt idx="209">
                    <c:v> </c:v>
                  </c:pt>
                  <c:pt idx="210">
                    <c:v> </c:v>
                  </c:pt>
                  <c:pt idx="211">
                    <c:v> </c:v>
                  </c:pt>
                  <c:pt idx="212">
                    <c:v> </c:v>
                  </c:pt>
                  <c:pt idx="213">
                    <c:v> </c:v>
                  </c:pt>
                  <c:pt idx="214">
                    <c:v> </c:v>
                  </c:pt>
                  <c:pt idx="215">
                    <c:v> </c:v>
                  </c:pt>
                  <c:pt idx="216">
                    <c:v> </c:v>
                  </c:pt>
                  <c:pt idx="217">
                    <c:v> </c:v>
                  </c:pt>
                  <c:pt idx="218">
                    <c:v> </c:v>
                  </c:pt>
                  <c:pt idx="219">
                    <c:v> </c:v>
                  </c:pt>
                  <c:pt idx="220">
                    <c:v> </c:v>
                  </c:pt>
                  <c:pt idx="221">
                    <c:v> </c:v>
                  </c:pt>
                  <c:pt idx="222">
                    <c:v> </c:v>
                  </c:pt>
                  <c:pt idx="223">
                    <c:v> </c:v>
                  </c:pt>
                  <c:pt idx="224">
                    <c:v> </c:v>
                  </c:pt>
                  <c:pt idx="225">
                    <c:v> </c:v>
                  </c:pt>
                  <c:pt idx="226">
                    <c:v> </c:v>
                  </c:pt>
                  <c:pt idx="227">
                    <c:v> </c:v>
                  </c:pt>
                  <c:pt idx="228">
                    <c:v> </c:v>
                  </c:pt>
                  <c:pt idx="229">
                    <c:v> </c:v>
                  </c:pt>
                  <c:pt idx="230">
                    <c:v> </c:v>
                  </c:pt>
                  <c:pt idx="231">
                    <c:v> </c:v>
                  </c:pt>
                  <c:pt idx="232">
                    <c:v> </c:v>
                  </c:pt>
                  <c:pt idx="233">
                    <c:v> </c:v>
                  </c:pt>
                  <c:pt idx="234">
                    <c:v> </c:v>
                  </c:pt>
                  <c:pt idx="235">
                    <c:v> </c:v>
                  </c:pt>
                  <c:pt idx="236">
                    <c:v> </c:v>
                  </c:pt>
                  <c:pt idx="237">
                    <c:v> </c:v>
                  </c:pt>
                  <c:pt idx="238">
                    <c:v> </c:v>
                  </c:pt>
                  <c:pt idx="239">
                    <c:v> </c:v>
                  </c:pt>
                  <c:pt idx="240">
                    <c:v>Age 85</c:v>
                  </c:pt>
                  <c:pt idx="241">
                    <c:v> </c:v>
                  </c:pt>
                  <c:pt idx="242">
                    <c:v> </c:v>
                  </c:pt>
                  <c:pt idx="243">
                    <c:v> </c:v>
                  </c:pt>
                  <c:pt idx="244">
                    <c:v> </c:v>
                  </c:pt>
                  <c:pt idx="245">
                    <c:v> </c:v>
                  </c:pt>
                  <c:pt idx="246">
                    <c:v> </c:v>
                  </c:pt>
                  <c:pt idx="247">
                    <c:v> </c:v>
                  </c:pt>
                  <c:pt idx="248">
                    <c:v> </c:v>
                  </c:pt>
                  <c:pt idx="249">
                    <c:v> </c:v>
                  </c:pt>
                  <c:pt idx="250">
                    <c:v> </c:v>
                  </c:pt>
                  <c:pt idx="251">
                    <c:v> </c:v>
                  </c:pt>
                  <c:pt idx="252">
                    <c:v> </c:v>
                  </c:pt>
                  <c:pt idx="253">
                    <c:v> </c:v>
                  </c:pt>
                  <c:pt idx="254">
                    <c:v> </c:v>
                  </c:pt>
                  <c:pt idx="255">
                    <c:v> </c:v>
                  </c:pt>
                  <c:pt idx="256">
                    <c:v> </c:v>
                  </c:pt>
                  <c:pt idx="257">
                    <c:v> </c:v>
                  </c:pt>
                  <c:pt idx="258">
                    <c:v> </c:v>
                  </c:pt>
                </c:lvl>
              </c:multiLvlStrCache>
            </c:multiLvlStrRef>
          </c:cat>
          <c:val>
            <c:numRef>
              <c:f>'3 - Lessons'!$BJ$10:$BJ$280</c:f>
              <c:numCache>
                <c:formatCode>"$"#,##0</c:formatCode>
                <c:ptCount val="271"/>
                <c:pt idx="0">
                  <c:v>500000</c:v>
                </c:pt>
                <c:pt idx="1">
                  <c:v>485174.32198513241</c:v>
                </c:pt>
                <c:pt idx="2">
                  <c:v>482640.79309149348</c:v>
                </c:pt>
                <c:pt idx="3">
                  <c:v>507520.70107555855</c:v>
                </c:pt>
                <c:pt idx="4">
                  <c:v>496215.22778773727</c:v>
                </c:pt>
                <c:pt idx="5">
                  <c:v>490533.79031245207</c:v>
                </c:pt>
                <c:pt idx="6">
                  <c:v>498808.06925895077</c:v>
                </c:pt>
                <c:pt idx="7">
                  <c:v>495328.18292037403</c:v>
                </c:pt>
                <c:pt idx="8">
                  <c:v>513606.78213164513</c:v>
                </c:pt>
                <c:pt idx="9">
                  <c:v>499105.43808683194</c:v>
                </c:pt>
                <c:pt idx="10">
                  <c:v>498297.38490742212</c:v>
                </c:pt>
                <c:pt idx="11">
                  <c:v>482104.83477573493</c:v>
                </c:pt>
                <c:pt idx="12">
                  <c:v>483609.55724810768</c:v>
                </c:pt>
                <c:pt idx="13">
                  <c:v>496586.1006092616</c:v>
                </c:pt>
                <c:pt idx="14">
                  <c:v>473339.97762192728</c:v>
                </c:pt>
                <c:pt idx="15">
                  <c:v>459054.75414629979</c:v>
                </c:pt>
                <c:pt idx="16">
                  <c:v>473029.17400167149</c:v>
                </c:pt>
                <c:pt idx="17">
                  <c:v>474698.3066617421</c:v>
                </c:pt>
                <c:pt idx="18">
                  <c:v>468704.16912412882</c:v>
                </c:pt>
                <c:pt idx="19">
                  <c:v>469351.66032301506</c:v>
                </c:pt>
                <c:pt idx="20">
                  <c:v>456403.46922501235</c:v>
                </c:pt>
                <c:pt idx="21">
                  <c:v>438678.68665415706</c:v>
                </c:pt>
                <c:pt idx="22">
                  <c:v>444423.03304446157</c:v>
                </c:pt>
                <c:pt idx="23">
                  <c:v>456988.41457644</c:v>
                </c:pt>
                <c:pt idx="24">
                  <c:v>455074.30140811478</c:v>
                </c:pt>
                <c:pt idx="25">
                  <c:v>452939.25986938382</c:v>
                </c:pt>
                <c:pt idx="26">
                  <c:v>449328.03908560181</c:v>
                </c:pt>
                <c:pt idx="27">
                  <c:v>451330.49827817635</c:v>
                </c:pt>
                <c:pt idx="28">
                  <c:v>440833.64198709402</c:v>
                </c:pt>
                <c:pt idx="29">
                  <c:v>439651.23049214564</c:v>
                </c:pt>
                <c:pt idx="30">
                  <c:v>423602.66554317786</c:v>
                </c:pt>
                <c:pt idx="31">
                  <c:v>407726.89456383098</c:v>
                </c:pt>
                <c:pt idx="32">
                  <c:v>410628.36615591682</c:v>
                </c:pt>
                <c:pt idx="33">
                  <c:v>390901.81416764366</c:v>
                </c:pt>
                <c:pt idx="34">
                  <c:v>404358.3060635869</c:v>
                </c:pt>
                <c:pt idx="35">
                  <c:v>414594.51851311082</c:v>
                </c:pt>
                <c:pt idx="36">
                  <c:v>405828.52402717853</c:v>
                </c:pt>
                <c:pt idx="37">
                  <c:v>399218.31561582652</c:v>
                </c:pt>
                <c:pt idx="38">
                  <c:v>397493.40318231506</c:v>
                </c:pt>
                <c:pt idx="39">
                  <c:v>396002.33558038319</c:v>
                </c:pt>
                <c:pt idx="40">
                  <c:v>412601.69482157775</c:v>
                </c:pt>
                <c:pt idx="41">
                  <c:v>425991.35415091889</c:v>
                </c:pt>
                <c:pt idx="42">
                  <c:v>426063.87654570851</c:v>
                </c:pt>
                <c:pt idx="43">
                  <c:v>420968.46583401377</c:v>
                </c:pt>
                <c:pt idx="44">
                  <c:v>424926.5275778427</c:v>
                </c:pt>
                <c:pt idx="45">
                  <c:v>426492.13708928297</c:v>
                </c:pt>
                <c:pt idx="46">
                  <c:v>434142.7771072851</c:v>
                </c:pt>
                <c:pt idx="47">
                  <c:v>435468.98458264436</c:v>
                </c:pt>
                <c:pt idx="48">
                  <c:v>446700.9342132532</c:v>
                </c:pt>
                <c:pt idx="49">
                  <c:v>450273.65692035953</c:v>
                </c:pt>
                <c:pt idx="50">
                  <c:v>454064.42517795402</c:v>
                </c:pt>
                <c:pt idx="51">
                  <c:v>450779.59107263992</c:v>
                </c:pt>
                <c:pt idx="52">
                  <c:v>438375.6091889466</c:v>
                </c:pt>
                <c:pt idx="53">
                  <c:v>439462.85062713613</c:v>
                </c:pt>
                <c:pt idx="54">
                  <c:v>443280.28998660151</c:v>
                </c:pt>
                <c:pt idx="55">
                  <c:v>436356.70139252784</c:v>
                </c:pt>
                <c:pt idx="56">
                  <c:v>438580.12294595427</c:v>
                </c:pt>
                <c:pt idx="57">
                  <c:v>440098.57900044601</c:v>
                </c:pt>
                <c:pt idx="58">
                  <c:v>443008.15698781621</c:v>
                </c:pt>
                <c:pt idx="59">
                  <c:v>449410.6596173062</c:v>
                </c:pt>
                <c:pt idx="60">
                  <c:v>456070.82663661317</c:v>
                </c:pt>
                <c:pt idx="61">
                  <c:v>450189.90874272137</c:v>
                </c:pt>
                <c:pt idx="62">
                  <c:v>452181.05811920064</c:v>
                </c:pt>
                <c:pt idx="63">
                  <c:v>443976.70248201425</c:v>
                </c:pt>
                <c:pt idx="64">
                  <c:v>441737.53232302138</c:v>
                </c:pt>
                <c:pt idx="65">
                  <c:v>448785.14830078126</c:v>
                </c:pt>
                <c:pt idx="66">
                  <c:v>449221.5524113776</c:v>
                </c:pt>
                <c:pt idx="67">
                  <c:v>453611.47864124982</c:v>
                </c:pt>
                <c:pt idx="68">
                  <c:v>452261.6968032131</c:v>
                </c:pt>
                <c:pt idx="69">
                  <c:v>450056.96441465645</c:v>
                </c:pt>
                <c:pt idx="70">
                  <c:v>440605.56556035817</c:v>
                </c:pt>
                <c:pt idx="71">
                  <c:v>449217.73643310263</c:v>
                </c:pt>
                <c:pt idx="72">
                  <c:v>449395.28137267486</c:v>
                </c:pt>
                <c:pt idx="73">
                  <c:v>452700.26274486794</c:v>
                </c:pt>
                <c:pt idx="74">
                  <c:v>452408.6985588618</c:v>
                </c:pt>
                <c:pt idx="75">
                  <c:v>452248.75386035076</c:v>
                </c:pt>
                <c:pt idx="76">
                  <c:v>452810.17572789406</c:v>
                </c:pt>
                <c:pt idx="77">
                  <c:v>443571.57041661598</c:v>
                </c:pt>
                <c:pt idx="78">
                  <c:v>441734.12977854029</c:v>
                </c:pt>
                <c:pt idx="79">
                  <c:v>443907.64148200367</c:v>
                </c:pt>
                <c:pt idx="80">
                  <c:v>450300.48367763136</c:v>
                </c:pt>
                <c:pt idx="81">
                  <c:v>456689.64992594882</c:v>
                </c:pt>
                <c:pt idx="82">
                  <c:v>463515.83062587323</c:v>
                </c:pt>
                <c:pt idx="83">
                  <c:v>468644.28280936746</c:v>
                </c:pt>
                <c:pt idx="84">
                  <c:v>468384.29332499631</c:v>
                </c:pt>
                <c:pt idx="85">
                  <c:v>469744.18123584008</c:v>
                </c:pt>
                <c:pt idx="86">
                  <c:v>466967.4108298319</c:v>
                </c:pt>
                <c:pt idx="87">
                  <c:v>467177.90207940829</c:v>
                </c:pt>
                <c:pt idx="88">
                  <c:v>476887.90432053985</c:v>
                </c:pt>
                <c:pt idx="89">
                  <c:v>480774.16991347837</c:v>
                </c:pt>
                <c:pt idx="90">
                  <c:v>474355.67580772372</c:v>
                </c:pt>
                <c:pt idx="91">
                  <c:v>467453.76706530235</c:v>
                </c:pt>
                <c:pt idx="92">
                  <c:v>471425.36100293184</c:v>
                </c:pt>
                <c:pt idx="93">
                  <c:v>480029.40312440076</c:v>
                </c:pt>
                <c:pt idx="94">
                  <c:v>483696.70985159394</c:v>
                </c:pt>
                <c:pt idx="95">
                  <c:v>476636.20782391203</c:v>
                </c:pt>
                <c:pt idx="96">
                  <c:v>471858.60530786816</c:v>
                </c:pt>
                <c:pt idx="97">
                  <c:v>460967.46622589388</c:v>
                </c:pt>
                <c:pt idx="98">
                  <c:v>452567.10718675848</c:v>
                </c:pt>
                <c:pt idx="99">
                  <c:v>448738.21111987787</c:v>
                </c:pt>
                <c:pt idx="100">
                  <c:v>458075.18108972517</c:v>
                </c:pt>
                <c:pt idx="101">
                  <c:v>456541.63159554632</c:v>
                </c:pt>
                <c:pt idx="102">
                  <c:v>434976.31852326501</c:v>
                </c:pt>
                <c:pt idx="103">
                  <c:v>431753.02077933372</c:v>
                </c:pt>
                <c:pt idx="104">
                  <c:v>434571.95270902943</c:v>
                </c:pt>
                <c:pt idx="105">
                  <c:v>408235.33214832447</c:v>
                </c:pt>
                <c:pt idx="106">
                  <c:v>367808.47471860977</c:v>
                </c:pt>
                <c:pt idx="107">
                  <c:v>358510.78888212261</c:v>
                </c:pt>
                <c:pt idx="108">
                  <c:v>370043.81430574111</c:v>
                </c:pt>
                <c:pt idx="109">
                  <c:v>349091.14017601981</c:v>
                </c:pt>
                <c:pt idx="110">
                  <c:v>326419.62092299171</c:v>
                </c:pt>
                <c:pt idx="111">
                  <c:v>339724.15488415916</c:v>
                </c:pt>
                <c:pt idx="112">
                  <c:v>355397.66842543776</c:v>
                </c:pt>
                <c:pt idx="113">
                  <c:v>364961.50898436754</c:v>
                </c:pt>
                <c:pt idx="114">
                  <c:v>363520.98403186124</c:v>
                </c:pt>
                <c:pt idx="115">
                  <c:v>377303.81173499359</c:v>
                </c:pt>
                <c:pt idx="116">
                  <c:v>384485.84149859368</c:v>
                </c:pt>
                <c:pt idx="117">
                  <c:v>391518.62192383106</c:v>
                </c:pt>
                <c:pt idx="118">
                  <c:v>386119.92915674741</c:v>
                </c:pt>
                <c:pt idx="119">
                  <c:v>398416.15987664141</c:v>
                </c:pt>
                <c:pt idx="120">
                  <c:v>396325.17792371236</c:v>
                </c:pt>
                <c:pt idx="121">
                  <c:v>389788.3166480143</c:v>
                </c:pt>
                <c:pt idx="122">
                  <c:v>394128.20898794598</c:v>
                </c:pt>
                <c:pt idx="123">
                  <c:v>403991.89827932563</c:v>
                </c:pt>
                <c:pt idx="124">
                  <c:v>406960.92098881933</c:v>
                </c:pt>
                <c:pt idx="125">
                  <c:v>390859.93186744041</c:v>
                </c:pt>
                <c:pt idx="126">
                  <c:v>382160.44355986814</c:v>
                </c:pt>
                <c:pt idx="127">
                  <c:v>394737.79900530522</c:v>
                </c:pt>
                <c:pt idx="128">
                  <c:v>386286.1783744471</c:v>
                </c:pt>
                <c:pt idx="129">
                  <c:v>401487.29196528957</c:v>
                </c:pt>
                <c:pt idx="130">
                  <c:v>407367.87778240157</c:v>
                </c:pt>
                <c:pt idx="131">
                  <c:v>403578.64647617808</c:v>
                </c:pt>
                <c:pt idx="132">
                  <c:v>413517.87296493549</c:v>
                </c:pt>
                <c:pt idx="133">
                  <c:v>415985.65842869767</c:v>
                </c:pt>
                <c:pt idx="134">
                  <c:v>421643.12977876159</c:v>
                </c:pt>
                <c:pt idx="135">
                  <c:v>418988.97182491911</c:v>
                </c:pt>
                <c:pt idx="136">
                  <c:v>426143.71032457735</c:v>
                </c:pt>
                <c:pt idx="137">
                  <c:v>424189.46864600392</c:v>
                </c:pt>
                <c:pt idx="138">
                  <c:v>417446.03607044584</c:v>
                </c:pt>
                <c:pt idx="139">
                  <c:v>414601.01139312744</c:v>
                </c:pt>
                <c:pt idx="140">
                  <c:v>404162.56562912016</c:v>
                </c:pt>
                <c:pt idx="141">
                  <c:v>389577.87086481001</c:v>
                </c:pt>
                <c:pt idx="142">
                  <c:v>408919.2120617301</c:v>
                </c:pt>
                <c:pt idx="143">
                  <c:v>405245.39925462066</c:v>
                </c:pt>
                <c:pt idx="144">
                  <c:v>407817.7038882731</c:v>
                </c:pt>
                <c:pt idx="145">
                  <c:v>416516.69152731623</c:v>
                </c:pt>
                <c:pt idx="146">
                  <c:v>423294.76962195756</c:v>
                </c:pt>
                <c:pt idx="147">
                  <c:v>426653.62951961689</c:v>
                </c:pt>
                <c:pt idx="148">
                  <c:v>424920.86243841861</c:v>
                </c:pt>
                <c:pt idx="149">
                  <c:v>412211.95605741366</c:v>
                </c:pt>
                <c:pt idx="150">
                  <c:v>418298.67986427905</c:v>
                </c:pt>
                <c:pt idx="151">
                  <c:v>421399.05369420152</c:v>
                </c:pt>
                <c:pt idx="152">
                  <c:v>424455.50977919553</c:v>
                </c:pt>
                <c:pt idx="153">
                  <c:v>428193.08729474584</c:v>
                </c:pt>
                <c:pt idx="154">
                  <c:v>421986.15091916971</c:v>
                </c:pt>
                <c:pt idx="155">
                  <c:v>421550.26619568287</c:v>
                </c:pt>
                <c:pt idx="156">
                  <c:v>420655.44676056202</c:v>
                </c:pt>
                <c:pt idx="157">
                  <c:v>427843.04526620556</c:v>
                </c:pt>
                <c:pt idx="158">
                  <c:v>429556.94960337371</c:v>
                </c:pt>
                <c:pt idx="159">
                  <c:v>435653.36548957904</c:v>
                </c:pt>
                <c:pt idx="160">
                  <c:v>439681.69842633588</c:v>
                </c:pt>
                <c:pt idx="161">
                  <c:v>438205.55384024401</c:v>
                </c:pt>
                <c:pt idx="162">
                  <c:v>429593.394769768</c:v>
                </c:pt>
                <c:pt idx="163">
                  <c:v>439015.79441146046</c:v>
                </c:pt>
                <c:pt idx="164">
                  <c:v>428365.18831804872</c:v>
                </c:pt>
                <c:pt idx="165">
                  <c:v>435318.5392472659</c:v>
                </c:pt>
                <c:pt idx="166">
                  <c:v>444968.50134421425</c:v>
                </c:pt>
                <c:pt idx="167">
                  <c:v>448775.07238404732</c:v>
                </c:pt>
                <c:pt idx="168">
                  <c:v>451008.62001646654</c:v>
                </c:pt>
                <c:pt idx="169">
                  <c:v>444225.86507974117</c:v>
                </c:pt>
                <c:pt idx="170">
                  <c:v>452866.35543436249</c:v>
                </c:pt>
                <c:pt idx="171">
                  <c:v>452108.47822820424</c:v>
                </c:pt>
                <c:pt idx="172">
                  <c:v>453226.31944295514</c:v>
                </c:pt>
                <c:pt idx="173">
                  <c:v>458837.82611586212</c:v>
                </c:pt>
                <c:pt idx="174">
                  <c:v>461135.08721659402</c:v>
                </c:pt>
                <c:pt idx="175">
                  <c:v>455159.58427889622</c:v>
                </c:pt>
                <c:pt idx="176">
                  <c:v>464458.27785631607</c:v>
                </c:pt>
                <c:pt idx="177">
                  <c:v>457565.59195659583</c:v>
                </c:pt>
                <c:pt idx="178">
                  <c:v>463110.12327733554</c:v>
                </c:pt>
                <c:pt idx="179">
                  <c:v>468727.8971168503</c:v>
                </c:pt>
                <c:pt idx="180">
                  <c:v>466148.41341130633</c:v>
                </c:pt>
                <c:pt idx="181">
                  <c:v>461719.34770936577</c:v>
                </c:pt>
                <c:pt idx="182">
                  <c:v>470329.5287463697</c:v>
                </c:pt>
                <c:pt idx="183">
                  <c:v>465227.12080337032</c:v>
                </c:pt>
                <c:pt idx="184">
                  <c:v>464461.90963496186</c:v>
                </c:pt>
                <c:pt idx="185">
                  <c:v>464118.62571746192</c:v>
                </c:pt>
                <c:pt idx="186">
                  <c:v>454635.13120426348</c:v>
                </c:pt>
                <c:pt idx="187">
                  <c:v>459423.45916958299</c:v>
                </c:pt>
                <c:pt idx="188">
                  <c:v>442353.72340160096</c:v>
                </c:pt>
                <c:pt idx="189">
                  <c:v>436259.75585574761</c:v>
                </c:pt>
                <c:pt idx="190">
                  <c:v>452684.95080502849</c:v>
                </c:pt>
                <c:pt idx="191">
                  <c:v>450359.12236816005</c:v>
                </c:pt>
                <c:pt idx="192">
                  <c:v>443691.77571248723</c:v>
                </c:pt>
                <c:pt idx="193">
                  <c:v>433061.01234207215</c:v>
                </c:pt>
                <c:pt idx="194">
                  <c:v>432492.84125027375</c:v>
                </c:pt>
                <c:pt idx="195">
                  <c:v>446584.95193349035</c:v>
                </c:pt>
                <c:pt idx="196">
                  <c:v>445715.09876955918</c:v>
                </c:pt>
                <c:pt idx="197">
                  <c:v>447197.18431435077</c:v>
                </c:pt>
                <c:pt idx="198">
                  <c:v>449934.81378872151</c:v>
                </c:pt>
                <c:pt idx="199">
                  <c:v>457056.20786969969</c:v>
                </c:pt>
                <c:pt idx="200">
                  <c:v>454514.93537701137</c:v>
                </c:pt>
                <c:pt idx="201">
                  <c:v>452315.21868477471</c:v>
                </c:pt>
                <c:pt idx="202">
                  <c:v>444235.15124825295</c:v>
                </c:pt>
                <c:pt idx="203">
                  <c:v>444417.39932889945</c:v>
                </c:pt>
                <c:pt idx="204">
                  <c:v>447100.08364312857</c:v>
                </c:pt>
                <c:pt idx="205">
                  <c:v>449178.8550661669</c:v>
                </c:pt>
                <c:pt idx="206">
                  <c:v>457083.52788165619</c:v>
                </c:pt>
                <c:pt idx="207">
                  <c:v>454876.17272171308</c:v>
                </c:pt>
                <c:pt idx="208">
                  <c:v>456813.96442651947</c:v>
                </c:pt>
                <c:pt idx="209">
                  <c:v>459220.53839329013</c:v>
                </c:pt>
                <c:pt idx="210">
                  <c:v>458277.91571904003</c:v>
                </c:pt>
                <c:pt idx="211">
                  <c:v>461389.76407827082</c:v>
                </c:pt>
                <c:pt idx="212">
                  <c:v>461862.4007788712</c:v>
                </c:pt>
                <c:pt idx="213">
                  <c:v>462817.29004521994</c:v>
                </c:pt>
                <c:pt idx="214">
                  <c:v>466135.74873755185</c:v>
                </c:pt>
                <c:pt idx="215">
                  <c:v>470551.81637568428</c:v>
                </c:pt>
                <c:pt idx="216">
                  <c:v>472066.43504756218</c:v>
                </c:pt>
                <c:pt idx="217">
                  <c:v>480265.84095256194</c:v>
                </c:pt>
                <c:pt idx="218">
                  <c:v>466697.65971843543</c:v>
                </c:pt>
                <c:pt idx="219">
                  <c:v>459469.18136166409</c:v>
                </c:pt>
                <c:pt idx="220">
                  <c:v>456061.46375904104</c:v>
                </c:pt>
                <c:pt idx="221">
                  <c:v>460660.78578461159</c:v>
                </c:pt>
                <c:pt idx="222">
                  <c:v>459807.8177294815</c:v>
                </c:pt>
                <c:pt idx="223">
                  <c:v>465827.80170667922</c:v>
                </c:pt>
                <c:pt idx="224">
                  <c:v>472151.76525427465</c:v>
                </c:pt>
                <c:pt idx="225">
                  <c:v>469678.20543890522</c:v>
                </c:pt>
                <c:pt idx="226">
                  <c:v>449519.90301177785</c:v>
                </c:pt>
                <c:pt idx="227">
                  <c:v>452448.18334173685</c:v>
                </c:pt>
                <c:pt idx="228">
                  <c:v>434487.21009440772</c:v>
                </c:pt>
                <c:pt idx="229">
                  <c:v>451372.87041463843</c:v>
                </c:pt>
                <c:pt idx="230">
                  <c:v>455977.29232359759</c:v>
                </c:pt>
                <c:pt idx="231">
                  <c:v>462443.73314240697</c:v>
                </c:pt>
                <c:pt idx="232">
                  <c:v>468939.84885509923</c:v>
                </c:pt>
                <c:pt idx="233">
                  <c:v>455963.71054221242</c:v>
                </c:pt>
                <c:pt idx="234">
                  <c:v>471856.29379628482</c:v>
                </c:pt>
                <c:pt idx="235">
                  <c:v>473377.08146623784</c:v>
                </c:pt>
                <c:pt idx="236">
                  <c:v>473513.77003872505</c:v>
                </c:pt>
                <c:pt idx="237">
                  <c:v>474221.2403270934</c:v>
                </c:pt>
                <c:pt idx="238">
                  <c:v>477491.83526539989</c:v>
                </c:pt>
                <c:pt idx="239">
                  <c:v>483586.85445755586</c:v>
                </c:pt>
                <c:pt idx="240">
                  <c:v>487940.49843301007</c:v>
                </c:pt>
                <c:pt idx="241">
                  <c:v>490243.06231896783</c:v>
                </c:pt>
                <c:pt idx="242">
                  <c:v>472202.55143801071</c:v>
                </c:pt>
                <c:pt idx="243">
                  <c:v>438876.14979405521</c:v>
                </c:pt>
                <c:pt idx="244">
                  <c:v>468009.69331138657</c:v>
                </c:pt>
                <c:pt idx="245">
                  <c:v>478233.73963860516</c:v>
                </c:pt>
                <c:pt idx="246">
                  <c:v>481562.78877420042</c:v>
                </c:pt>
                <c:pt idx="247">
                  <c:v>496447.72949552571</c:v>
                </c:pt>
                <c:pt idx="248">
                  <c:v>509228.32930013537</c:v>
                </c:pt>
                <c:pt idx="249">
                  <c:v>496947.47480932879</c:v>
                </c:pt>
                <c:pt idx="250">
                  <c:v>486873.46402282198</c:v>
                </c:pt>
                <c:pt idx="251">
                  <c:v>513792.14831737144</c:v>
                </c:pt>
                <c:pt idx="252">
                  <c:v>520937.00524814002</c:v>
                </c:pt>
                <c:pt idx="253">
                  <c:v>513758.55878055457</c:v>
                </c:pt>
                <c:pt idx="254">
                  <c:v>514452.64380791469</c:v>
                </c:pt>
                <c:pt idx="255">
                  <c:v>520591.76950505702</c:v>
                </c:pt>
                <c:pt idx="256">
                  <c:v>533667.3318653265</c:v>
                </c:pt>
                <c:pt idx="257">
                  <c:v>533340.14488302171</c:v>
                </c:pt>
                <c:pt idx="258">
                  <c:v>538883.94308442716</c:v>
                </c:pt>
                <c:pt idx="259">
                  <c:v>545831.06338860153</c:v>
                </c:pt>
                <c:pt idx="260">
                  <c:v>550768.88643001439</c:v>
                </c:pt>
                <c:pt idx="261">
                  <c:v>532811.40053960541</c:v>
                </c:pt>
                <c:pt idx="262">
                  <c:v>548831.70049692469</c:v>
                </c:pt>
                <c:pt idx="263">
                  <c:v>544703.53059257742</c:v>
                </c:pt>
                <c:pt idx="264">
                  <c:v>553539.66486136708</c:v>
                </c:pt>
                <c:pt idx="265">
                  <c:v>530632.31664561632</c:v>
                </c:pt>
                <c:pt idx="266">
                  <c:v>517009.95141835138</c:v>
                </c:pt>
                <c:pt idx="267">
                  <c:v>516645.4278059277</c:v>
                </c:pt>
                <c:pt idx="268">
                  <c:v>481340.00581509969</c:v>
                </c:pt>
                <c:pt idx="269">
                  <c:v>480864.49555669707</c:v>
                </c:pt>
                <c:pt idx="270">
                  <c:v>454416.06192520616</c:v>
                </c:pt>
              </c:numCache>
            </c:numRef>
          </c:val>
          <c:smooth val="0"/>
          <c:extLst>
            <c:ext xmlns:c16="http://schemas.microsoft.com/office/drawing/2014/chart" uri="{C3380CC4-5D6E-409C-BE32-E72D297353CC}">
              <c16:uniqueId val="{00000000-06B4-4EE3-8882-4478B98F1891}"/>
            </c:ext>
          </c:extLst>
        </c:ser>
        <c:ser>
          <c:idx val="1"/>
          <c:order val="1"/>
          <c:tx>
            <c:strRef>
              <c:f>'3 - Lessons'!$BK$9</c:f>
              <c:strCache>
                <c:ptCount val="1"/>
                <c:pt idx="0">
                  <c:v>5%</c:v>
                </c:pt>
              </c:strCache>
            </c:strRef>
          </c:tx>
          <c:spPr>
            <a:ln w="19050" cap="rnd">
              <a:solidFill>
                <a:schemeClr val="accent5">
                  <a:lumMod val="75000"/>
                </a:schemeClr>
              </a:solidFill>
              <a:round/>
            </a:ln>
            <a:effectLst/>
          </c:spPr>
          <c:marker>
            <c:symbol val="none"/>
          </c:marker>
          <c:cat>
            <c:multiLvlStrRef>
              <c:f>'3 - Lessons'!$AV$10:$AW$280</c:f>
              <c:multiLvlStrCache>
                <c:ptCount val="259"/>
                <c:lvl>
                  <c:pt idx="0">
                    <c:v>2000</c:v>
                  </c:pt>
                  <c:pt idx="60">
                    <c:v>2005</c:v>
                  </c:pt>
                  <c:pt idx="120">
                    <c:v>2010</c:v>
                  </c:pt>
                  <c:pt idx="180">
                    <c:v>2015</c:v>
                  </c:pt>
                  <c:pt idx="240">
                    <c:v>2020</c:v>
                  </c:pt>
                </c:lvl>
                <c:lvl>
                  <c:pt idx="0">
                    <c:v>Age 65</c:v>
                  </c:pt>
                  <c:pt idx="1">
                    <c:v> </c:v>
                  </c:pt>
                  <c:pt idx="2">
                    <c:v> </c:v>
                  </c:pt>
                  <c:pt idx="3">
                    <c:v> </c:v>
                  </c:pt>
                  <c:pt idx="4">
                    <c:v> </c:v>
                  </c:pt>
                  <c:pt idx="5">
                    <c:v> </c:v>
                  </c:pt>
                  <c:pt idx="6">
                    <c:v> </c:v>
                  </c:pt>
                  <c:pt idx="7">
                    <c:v> </c:v>
                  </c:pt>
                  <c:pt idx="8">
                    <c:v> </c:v>
                  </c:pt>
                  <c:pt idx="9">
                    <c:v> </c:v>
                  </c:pt>
                  <c:pt idx="10">
                    <c:v> </c:v>
                  </c:pt>
                  <c:pt idx="11">
                    <c:v> </c:v>
                  </c:pt>
                  <c:pt idx="12">
                    <c:v> </c:v>
                  </c:pt>
                  <c:pt idx="13">
                    <c:v> </c:v>
                  </c:pt>
                  <c:pt idx="14">
                    <c:v> </c:v>
                  </c:pt>
                  <c:pt idx="15">
                    <c:v> </c:v>
                  </c:pt>
                  <c:pt idx="16">
                    <c:v> </c:v>
                  </c:pt>
                  <c:pt idx="17">
                    <c:v> </c:v>
                  </c:pt>
                  <c:pt idx="18">
                    <c:v> </c:v>
                  </c:pt>
                  <c:pt idx="19">
                    <c:v> </c:v>
                  </c:pt>
                  <c:pt idx="20">
                    <c:v> </c:v>
                  </c:pt>
                  <c:pt idx="21">
                    <c:v> </c:v>
                  </c:pt>
                  <c:pt idx="22">
                    <c:v> </c:v>
                  </c:pt>
                  <c:pt idx="23">
                    <c:v> </c:v>
                  </c:pt>
                  <c:pt idx="24">
                    <c:v> </c:v>
                  </c:pt>
                  <c:pt idx="25">
                    <c:v> </c:v>
                  </c:pt>
                  <c:pt idx="26">
                    <c:v> </c:v>
                  </c:pt>
                  <c:pt idx="27">
                    <c:v> </c:v>
                  </c:pt>
                  <c:pt idx="28">
                    <c:v> </c:v>
                  </c:pt>
                  <c:pt idx="29">
                    <c:v> </c:v>
                  </c:pt>
                  <c:pt idx="30">
                    <c:v> </c:v>
                  </c:pt>
                  <c:pt idx="31">
                    <c:v> </c:v>
                  </c:pt>
                  <c:pt idx="32">
                    <c:v> </c:v>
                  </c:pt>
                  <c:pt idx="33">
                    <c:v> </c:v>
                  </c:pt>
                  <c:pt idx="34">
                    <c:v> </c:v>
                  </c:pt>
                  <c:pt idx="35">
                    <c:v> </c:v>
                  </c:pt>
                  <c:pt idx="36">
                    <c:v> </c:v>
                  </c:pt>
                  <c:pt idx="37">
                    <c:v> </c:v>
                  </c:pt>
                  <c:pt idx="38">
                    <c:v> </c:v>
                  </c:pt>
                  <c:pt idx="39">
                    <c:v> </c:v>
                  </c:pt>
                  <c:pt idx="40">
                    <c:v> </c:v>
                  </c:pt>
                  <c:pt idx="41">
                    <c:v> </c:v>
                  </c:pt>
                  <c:pt idx="42">
                    <c:v> </c:v>
                  </c:pt>
                  <c:pt idx="43">
                    <c:v> </c:v>
                  </c:pt>
                  <c:pt idx="44">
                    <c:v> </c:v>
                  </c:pt>
                  <c:pt idx="45">
                    <c:v> </c:v>
                  </c:pt>
                  <c:pt idx="46">
                    <c:v> </c:v>
                  </c:pt>
                  <c:pt idx="47">
                    <c:v> </c:v>
                  </c:pt>
                  <c:pt idx="48">
                    <c:v> </c:v>
                  </c:pt>
                  <c:pt idx="49">
                    <c:v> </c:v>
                  </c:pt>
                  <c:pt idx="50">
                    <c:v> </c:v>
                  </c:pt>
                  <c:pt idx="51">
                    <c:v> </c:v>
                  </c:pt>
                  <c:pt idx="52">
                    <c:v> </c:v>
                  </c:pt>
                  <c:pt idx="53">
                    <c:v> </c:v>
                  </c:pt>
                  <c:pt idx="54">
                    <c:v> </c:v>
                  </c:pt>
                  <c:pt idx="55">
                    <c:v> </c:v>
                  </c:pt>
                  <c:pt idx="56">
                    <c:v> </c:v>
                  </c:pt>
                  <c:pt idx="57">
                    <c:v> </c:v>
                  </c:pt>
                  <c:pt idx="58">
                    <c:v> </c:v>
                  </c:pt>
                  <c:pt idx="59">
                    <c:v> </c:v>
                  </c:pt>
                  <c:pt idx="60">
                    <c:v>Age 70</c:v>
                  </c:pt>
                  <c:pt idx="61">
                    <c:v> </c:v>
                  </c:pt>
                  <c:pt idx="62">
                    <c:v> </c:v>
                  </c:pt>
                  <c:pt idx="63">
                    <c:v> </c:v>
                  </c:pt>
                  <c:pt idx="64">
                    <c:v> </c:v>
                  </c:pt>
                  <c:pt idx="65">
                    <c:v> </c:v>
                  </c:pt>
                  <c:pt idx="66">
                    <c:v> </c:v>
                  </c:pt>
                  <c:pt idx="67">
                    <c:v> </c:v>
                  </c:pt>
                  <c:pt idx="68">
                    <c:v> </c:v>
                  </c:pt>
                  <c:pt idx="69">
                    <c:v> </c:v>
                  </c:pt>
                  <c:pt idx="70">
                    <c:v> </c:v>
                  </c:pt>
                  <c:pt idx="71">
                    <c:v> </c:v>
                  </c:pt>
                  <c:pt idx="72">
                    <c:v> </c:v>
                  </c:pt>
                  <c:pt idx="73">
                    <c:v> </c:v>
                  </c:pt>
                  <c:pt idx="74">
                    <c:v> </c:v>
                  </c:pt>
                  <c:pt idx="75">
                    <c:v> </c:v>
                  </c:pt>
                  <c:pt idx="76">
                    <c:v> </c:v>
                  </c:pt>
                  <c:pt idx="77">
                    <c:v> </c:v>
                  </c:pt>
                  <c:pt idx="78">
                    <c:v> </c:v>
                  </c:pt>
                  <c:pt idx="79">
                    <c:v> </c:v>
                  </c:pt>
                  <c:pt idx="80">
                    <c:v> </c:v>
                  </c:pt>
                  <c:pt idx="81">
                    <c:v> </c:v>
                  </c:pt>
                  <c:pt idx="82">
                    <c:v> </c:v>
                  </c:pt>
                  <c:pt idx="83">
                    <c:v> </c:v>
                  </c:pt>
                  <c:pt idx="84">
                    <c:v> </c:v>
                  </c:pt>
                  <c:pt idx="85">
                    <c:v> </c:v>
                  </c:pt>
                  <c:pt idx="86">
                    <c:v> </c:v>
                  </c:pt>
                  <c:pt idx="87">
                    <c:v> </c:v>
                  </c:pt>
                  <c:pt idx="88">
                    <c:v> </c:v>
                  </c:pt>
                  <c:pt idx="89">
                    <c:v> </c:v>
                  </c:pt>
                  <c:pt idx="90">
                    <c:v> </c:v>
                  </c:pt>
                  <c:pt idx="91">
                    <c:v> </c:v>
                  </c:pt>
                  <c:pt idx="92">
                    <c:v> </c:v>
                  </c:pt>
                  <c:pt idx="93">
                    <c:v> </c:v>
                  </c:pt>
                  <c:pt idx="94">
                    <c:v> </c:v>
                  </c:pt>
                  <c:pt idx="95">
                    <c:v> </c:v>
                  </c:pt>
                  <c:pt idx="96">
                    <c:v> </c:v>
                  </c:pt>
                  <c:pt idx="97">
                    <c:v> </c:v>
                  </c:pt>
                  <c:pt idx="98">
                    <c:v> </c:v>
                  </c:pt>
                  <c:pt idx="99">
                    <c:v> </c:v>
                  </c:pt>
                  <c:pt idx="100">
                    <c:v> </c:v>
                  </c:pt>
                  <c:pt idx="101">
                    <c:v> </c:v>
                  </c:pt>
                  <c:pt idx="102">
                    <c:v> </c:v>
                  </c:pt>
                  <c:pt idx="103">
                    <c:v> </c:v>
                  </c:pt>
                  <c:pt idx="104">
                    <c:v> </c:v>
                  </c:pt>
                  <c:pt idx="105">
                    <c:v> </c:v>
                  </c:pt>
                  <c:pt idx="106">
                    <c:v> </c:v>
                  </c:pt>
                  <c:pt idx="107">
                    <c:v> </c:v>
                  </c:pt>
                  <c:pt idx="108">
                    <c:v> </c:v>
                  </c:pt>
                  <c:pt idx="109">
                    <c:v> </c:v>
                  </c:pt>
                  <c:pt idx="110">
                    <c:v> </c:v>
                  </c:pt>
                  <c:pt idx="111">
                    <c:v> </c:v>
                  </c:pt>
                  <c:pt idx="112">
                    <c:v> </c:v>
                  </c:pt>
                  <c:pt idx="113">
                    <c:v> </c:v>
                  </c:pt>
                  <c:pt idx="114">
                    <c:v> </c:v>
                  </c:pt>
                  <c:pt idx="115">
                    <c:v> </c:v>
                  </c:pt>
                  <c:pt idx="116">
                    <c:v> </c:v>
                  </c:pt>
                  <c:pt idx="117">
                    <c:v> </c:v>
                  </c:pt>
                  <c:pt idx="118">
                    <c:v> </c:v>
                  </c:pt>
                  <c:pt idx="119">
                    <c:v> </c:v>
                  </c:pt>
                  <c:pt idx="120">
                    <c:v>Age 75</c:v>
                  </c:pt>
                  <c:pt idx="121">
                    <c:v> </c:v>
                  </c:pt>
                  <c:pt idx="122">
                    <c:v> </c:v>
                  </c:pt>
                  <c:pt idx="123">
                    <c:v> </c:v>
                  </c:pt>
                  <c:pt idx="124">
                    <c:v> </c:v>
                  </c:pt>
                  <c:pt idx="125">
                    <c:v> </c:v>
                  </c:pt>
                  <c:pt idx="126">
                    <c:v> </c:v>
                  </c:pt>
                  <c:pt idx="127">
                    <c:v> </c:v>
                  </c:pt>
                  <c:pt idx="128">
                    <c:v> </c:v>
                  </c:pt>
                  <c:pt idx="129">
                    <c:v> </c:v>
                  </c:pt>
                  <c:pt idx="130">
                    <c:v> </c:v>
                  </c:pt>
                  <c:pt idx="131">
                    <c:v> </c:v>
                  </c:pt>
                  <c:pt idx="132">
                    <c:v> </c:v>
                  </c:pt>
                  <c:pt idx="133">
                    <c:v> </c:v>
                  </c:pt>
                  <c:pt idx="134">
                    <c:v> </c:v>
                  </c:pt>
                  <c:pt idx="135">
                    <c:v> </c:v>
                  </c:pt>
                  <c:pt idx="136">
                    <c:v> </c:v>
                  </c:pt>
                  <c:pt idx="137">
                    <c:v> </c:v>
                  </c:pt>
                  <c:pt idx="138">
                    <c:v> </c:v>
                  </c:pt>
                  <c:pt idx="139">
                    <c:v> </c:v>
                  </c:pt>
                  <c:pt idx="140">
                    <c:v> </c:v>
                  </c:pt>
                  <c:pt idx="141">
                    <c:v> </c:v>
                  </c:pt>
                  <c:pt idx="142">
                    <c:v> </c:v>
                  </c:pt>
                  <c:pt idx="143">
                    <c:v> </c:v>
                  </c:pt>
                  <c:pt idx="144">
                    <c:v> </c:v>
                  </c:pt>
                  <c:pt idx="145">
                    <c:v> </c:v>
                  </c:pt>
                  <c:pt idx="146">
                    <c:v> </c:v>
                  </c:pt>
                  <c:pt idx="147">
                    <c:v> </c:v>
                  </c:pt>
                  <c:pt idx="148">
                    <c:v> </c:v>
                  </c:pt>
                  <c:pt idx="149">
                    <c:v> </c:v>
                  </c:pt>
                  <c:pt idx="150">
                    <c:v> </c:v>
                  </c:pt>
                  <c:pt idx="151">
                    <c:v> </c:v>
                  </c:pt>
                  <c:pt idx="152">
                    <c:v> </c:v>
                  </c:pt>
                  <c:pt idx="153">
                    <c:v> </c:v>
                  </c:pt>
                  <c:pt idx="154">
                    <c:v> </c:v>
                  </c:pt>
                  <c:pt idx="155">
                    <c:v> </c:v>
                  </c:pt>
                  <c:pt idx="156">
                    <c:v> </c:v>
                  </c:pt>
                  <c:pt idx="157">
                    <c:v> </c:v>
                  </c:pt>
                  <c:pt idx="158">
                    <c:v> </c:v>
                  </c:pt>
                  <c:pt idx="159">
                    <c:v> </c:v>
                  </c:pt>
                  <c:pt idx="160">
                    <c:v> </c:v>
                  </c:pt>
                  <c:pt idx="161">
                    <c:v> </c:v>
                  </c:pt>
                  <c:pt idx="162">
                    <c:v> </c:v>
                  </c:pt>
                  <c:pt idx="163">
                    <c:v> </c:v>
                  </c:pt>
                  <c:pt idx="164">
                    <c:v> </c:v>
                  </c:pt>
                  <c:pt idx="165">
                    <c:v> </c:v>
                  </c:pt>
                  <c:pt idx="166">
                    <c:v> </c:v>
                  </c:pt>
                  <c:pt idx="167">
                    <c:v> </c:v>
                  </c:pt>
                  <c:pt idx="168">
                    <c:v> </c:v>
                  </c:pt>
                  <c:pt idx="169">
                    <c:v> </c:v>
                  </c:pt>
                  <c:pt idx="170">
                    <c:v> </c:v>
                  </c:pt>
                  <c:pt idx="171">
                    <c:v> </c:v>
                  </c:pt>
                  <c:pt idx="172">
                    <c:v> </c:v>
                  </c:pt>
                  <c:pt idx="173">
                    <c:v> </c:v>
                  </c:pt>
                  <c:pt idx="174">
                    <c:v> </c:v>
                  </c:pt>
                  <c:pt idx="175">
                    <c:v> </c:v>
                  </c:pt>
                  <c:pt idx="176">
                    <c:v> </c:v>
                  </c:pt>
                  <c:pt idx="177">
                    <c:v> </c:v>
                  </c:pt>
                  <c:pt idx="178">
                    <c:v> </c:v>
                  </c:pt>
                  <c:pt idx="179">
                    <c:v> </c:v>
                  </c:pt>
                  <c:pt idx="180">
                    <c:v>Age 80</c:v>
                  </c:pt>
                  <c:pt idx="181">
                    <c:v> </c:v>
                  </c:pt>
                  <c:pt idx="182">
                    <c:v> </c:v>
                  </c:pt>
                  <c:pt idx="183">
                    <c:v> </c:v>
                  </c:pt>
                  <c:pt idx="184">
                    <c:v> </c:v>
                  </c:pt>
                  <c:pt idx="185">
                    <c:v> </c:v>
                  </c:pt>
                  <c:pt idx="186">
                    <c:v> </c:v>
                  </c:pt>
                  <c:pt idx="187">
                    <c:v> </c:v>
                  </c:pt>
                  <c:pt idx="188">
                    <c:v> </c:v>
                  </c:pt>
                  <c:pt idx="189">
                    <c:v> </c:v>
                  </c:pt>
                  <c:pt idx="190">
                    <c:v> </c:v>
                  </c:pt>
                  <c:pt idx="191">
                    <c:v> </c:v>
                  </c:pt>
                  <c:pt idx="192">
                    <c:v> </c:v>
                  </c:pt>
                  <c:pt idx="193">
                    <c:v> </c:v>
                  </c:pt>
                  <c:pt idx="194">
                    <c:v> </c:v>
                  </c:pt>
                  <c:pt idx="195">
                    <c:v> </c:v>
                  </c:pt>
                  <c:pt idx="196">
                    <c:v> </c:v>
                  </c:pt>
                  <c:pt idx="197">
                    <c:v> </c:v>
                  </c:pt>
                  <c:pt idx="198">
                    <c:v> </c:v>
                  </c:pt>
                  <c:pt idx="199">
                    <c:v> </c:v>
                  </c:pt>
                  <c:pt idx="200">
                    <c:v> </c:v>
                  </c:pt>
                  <c:pt idx="201">
                    <c:v> </c:v>
                  </c:pt>
                  <c:pt idx="202">
                    <c:v> </c:v>
                  </c:pt>
                  <c:pt idx="203">
                    <c:v> </c:v>
                  </c:pt>
                  <c:pt idx="204">
                    <c:v> </c:v>
                  </c:pt>
                  <c:pt idx="205">
                    <c:v> </c:v>
                  </c:pt>
                  <c:pt idx="206">
                    <c:v> </c:v>
                  </c:pt>
                  <c:pt idx="207">
                    <c:v> </c:v>
                  </c:pt>
                  <c:pt idx="208">
                    <c:v> </c:v>
                  </c:pt>
                  <c:pt idx="209">
                    <c:v> </c:v>
                  </c:pt>
                  <c:pt idx="210">
                    <c:v> </c:v>
                  </c:pt>
                  <c:pt idx="211">
                    <c:v> </c:v>
                  </c:pt>
                  <c:pt idx="212">
                    <c:v> </c:v>
                  </c:pt>
                  <c:pt idx="213">
                    <c:v> </c:v>
                  </c:pt>
                  <c:pt idx="214">
                    <c:v> </c:v>
                  </c:pt>
                  <c:pt idx="215">
                    <c:v> </c:v>
                  </c:pt>
                  <c:pt idx="216">
                    <c:v> </c:v>
                  </c:pt>
                  <c:pt idx="217">
                    <c:v> </c:v>
                  </c:pt>
                  <c:pt idx="218">
                    <c:v> </c:v>
                  </c:pt>
                  <c:pt idx="219">
                    <c:v> </c:v>
                  </c:pt>
                  <c:pt idx="220">
                    <c:v> </c:v>
                  </c:pt>
                  <c:pt idx="221">
                    <c:v> </c:v>
                  </c:pt>
                  <c:pt idx="222">
                    <c:v> </c:v>
                  </c:pt>
                  <c:pt idx="223">
                    <c:v> </c:v>
                  </c:pt>
                  <c:pt idx="224">
                    <c:v> </c:v>
                  </c:pt>
                  <c:pt idx="225">
                    <c:v> </c:v>
                  </c:pt>
                  <c:pt idx="226">
                    <c:v> </c:v>
                  </c:pt>
                  <c:pt idx="227">
                    <c:v> </c:v>
                  </c:pt>
                  <c:pt idx="228">
                    <c:v> </c:v>
                  </c:pt>
                  <c:pt idx="229">
                    <c:v> </c:v>
                  </c:pt>
                  <c:pt idx="230">
                    <c:v> </c:v>
                  </c:pt>
                  <c:pt idx="231">
                    <c:v> </c:v>
                  </c:pt>
                  <c:pt idx="232">
                    <c:v> </c:v>
                  </c:pt>
                  <c:pt idx="233">
                    <c:v> </c:v>
                  </c:pt>
                  <c:pt idx="234">
                    <c:v> </c:v>
                  </c:pt>
                  <c:pt idx="235">
                    <c:v> </c:v>
                  </c:pt>
                  <c:pt idx="236">
                    <c:v> </c:v>
                  </c:pt>
                  <c:pt idx="237">
                    <c:v> </c:v>
                  </c:pt>
                  <c:pt idx="238">
                    <c:v> </c:v>
                  </c:pt>
                  <c:pt idx="239">
                    <c:v> </c:v>
                  </c:pt>
                  <c:pt idx="240">
                    <c:v>Age 85</c:v>
                  </c:pt>
                  <c:pt idx="241">
                    <c:v> </c:v>
                  </c:pt>
                  <c:pt idx="242">
                    <c:v> </c:v>
                  </c:pt>
                  <c:pt idx="243">
                    <c:v> </c:v>
                  </c:pt>
                  <c:pt idx="244">
                    <c:v> </c:v>
                  </c:pt>
                  <c:pt idx="245">
                    <c:v> </c:v>
                  </c:pt>
                  <c:pt idx="246">
                    <c:v> </c:v>
                  </c:pt>
                  <c:pt idx="247">
                    <c:v> </c:v>
                  </c:pt>
                  <c:pt idx="248">
                    <c:v> </c:v>
                  </c:pt>
                  <c:pt idx="249">
                    <c:v> </c:v>
                  </c:pt>
                  <c:pt idx="250">
                    <c:v> </c:v>
                  </c:pt>
                  <c:pt idx="251">
                    <c:v> </c:v>
                  </c:pt>
                  <c:pt idx="252">
                    <c:v> </c:v>
                  </c:pt>
                  <c:pt idx="253">
                    <c:v> </c:v>
                  </c:pt>
                  <c:pt idx="254">
                    <c:v> </c:v>
                  </c:pt>
                  <c:pt idx="255">
                    <c:v> </c:v>
                  </c:pt>
                  <c:pt idx="256">
                    <c:v> </c:v>
                  </c:pt>
                  <c:pt idx="257">
                    <c:v> </c:v>
                  </c:pt>
                  <c:pt idx="258">
                    <c:v> </c:v>
                  </c:pt>
                </c:lvl>
              </c:multiLvlStrCache>
            </c:multiLvlStrRef>
          </c:cat>
          <c:val>
            <c:numRef>
              <c:f>'3 - Lessons'!$BK$10:$BK$280</c:f>
              <c:numCache>
                <c:formatCode>"$"#,##0</c:formatCode>
                <c:ptCount val="271"/>
                <c:pt idx="0">
                  <c:v>500000</c:v>
                </c:pt>
                <c:pt idx="1">
                  <c:v>484757.65531846578</c:v>
                </c:pt>
                <c:pt idx="2">
                  <c:v>481808.20421758073</c:v>
                </c:pt>
                <c:pt idx="3">
                  <c:v>506225.65085079364</c:v>
                </c:pt>
                <c:pt idx="4">
                  <c:v>494528.10642246797</c:v>
                </c:pt>
                <c:pt idx="5">
                  <c:v>488443.65241704672</c:v>
                </c:pt>
                <c:pt idx="6">
                  <c:v>496258.90686638356</c:v>
                </c:pt>
                <c:pt idx="7">
                  <c:v>492371.62033392192</c:v>
                </c:pt>
                <c:pt idx="8">
                  <c:v>510114.50165369222</c:v>
                </c:pt>
                <c:pt idx="9">
                  <c:v>495283.76060999697</c:v>
                </c:pt>
                <c:pt idx="10">
                  <c:v>494052.46631376399</c:v>
                </c:pt>
                <c:pt idx="11">
                  <c:v>477566.99327702238</c:v>
                </c:pt>
                <c:pt idx="12">
                  <c:v>478610.49814164953</c:v>
                </c:pt>
                <c:pt idx="13">
                  <c:v>491002.95425092219</c:v>
                </c:pt>
                <c:pt idx="14">
                  <c:v>467567.54449873825</c:v>
                </c:pt>
                <c:pt idx="15">
                  <c:v>453006.86628188263</c:v>
                </c:pt>
                <c:pt idx="16">
                  <c:v>466344.07895085542</c:v>
                </c:pt>
                <c:pt idx="17">
                  <c:v>467533.55373669666</c:v>
                </c:pt>
                <c:pt idx="18">
                  <c:v>461173.92693989479</c:v>
                </c:pt>
                <c:pt idx="19">
                  <c:v>461355.59903546306</c:v>
                </c:pt>
                <c:pt idx="20">
                  <c:v>448170.92116357433</c:v>
                </c:pt>
                <c:pt idx="21">
                  <c:v>430307.51121551462</c:v>
                </c:pt>
                <c:pt idx="22">
                  <c:v>435484.35087753192</c:v>
                </c:pt>
                <c:pt idx="23">
                  <c:v>447338.2629244235</c:v>
                </c:pt>
                <c:pt idx="24">
                  <c:v>444989.86949516396</c:v>
                </c:pt>
                <c:pt idx="25">
                  <c:v>442426.58304928755</c:v>
                </c:pt>
                <c:pt idx="26">
                  <c:v>438422.70711122418</c:v>
                </c:pt>
                <c:pt idx="27">
                  <c:v>439899.13680327707</c:v>
                </c:pt>
                <c:pt idx="28">
                  <c:v>429186.53869328345</c:v>
                </c:pt>
                <c:pt idx="29">
                  <c:v>427552.35353073949</c:v>
                </c:pt>
                <c:pt idx="30">
                  <c:v>411462.84943595662</c:v>
                </c:pt>
                <c:pt idx="31">
                  <c:v>395557.92918692069</c:v>
                </c:pt>
                <c:pt idx="32">
                  <c:v>397885.17891939427</c:v>
                </c:pt>
                <c:pt idx="33">
                  <c:v>378283.03297773475</c:v>
                </c:pt>
                <c:pt idx="34">
                  <c:v>390815.17762854666</c:v>
                </c:pt>
                <c:pt idx="35">
                  <c:v>400216.49207126786</c:v>
                </c:pt>
                <c:pt idx="36">
                  <c:v>391244.08953495504</c:v>
                </c:pt>
                <c:pt idx="37">
                  <c:v>384358.81327601866</c:v>
                </c:pt>
                <c:pt idx="38">
                  <c:v>382182.1703421172</c:v>
                </c:pt>
                <c:pt idx="39">
                  <c:v>380231.23782970442</c:v>
                </c:pt>
                <c:pt idx="40">
                  <c:v>395651.39443877531</c:v>
                </c:pt>
                <c:pt idx="41">
                  <c:v>407971.67313394876</c:v>
                </c:pt>
                <c:pt idx="42">
                  <c:v>407522.16643245507</c:v>
                </c:pt>
                <c:pt idx="43">
                  <c:v>402127.85003586579</c:v>
                </c:pt>
                <c:pt idx="44">
                  <c:v>405383.86338855448</c:v>
                </c:pt>
                <c:pt idx="45">
                  <c:v>406351.917263754</c:v>
                </c:pt>
                <c:pt idx="46">
                  <c:v>413115.06375352328</c:v>
                </c:pt>
                <c:pt idx="47">
                  <c:v>413849.71981106902</c:v>
                </c:pt>
                <c:pt idx="48">
                  <c:v>423976.59745895996</c:v>
                </c:pt>
                <c:pt idx="49">
                  <c:v>426817.92681761109</c:v>
                </c:pt>
                <c:pt idx="50">
                  <c:v>429859.35433569248</c:v>
                </c:pt>
                <c:pt idx="51">
                  <c:v>426196.56758810685</c:v>
                </c:pt>
                <c:pt idx="52">
                  <c:v>413912.0936128734</c:v>
                </c:pt>
                <c:pt idx="53">
                  <c:v>414376.16763240955</c:v>
                </c:pt>
                <c:pt idx="54">
                  <c:v>417412.48705333035</c:v>
                </c:pt>
                <c:pt idx="55">
                  <c:v>410329.54945028067</c:v>
                </c:pt>
                <c:pt idx="56">
                  <c:v>411854.04133869504</c:v>
                </c:pt>
                <c:pt idx="57">
                  <c:v>412714.0721119782</c:v>
                </c:pt>
                <c:pt idx="58">
                  <c:v>414872.15228782821</c:v>
                </c:pt>
                <c:pt idx="59">
                  <c:v>420294.68016296939</c:v>
                </c:pt>
                <c:pt idx="60">
                  <c:v>425929.26198875916</c:v>
                </c:pt>
                <c:pt idx="61">
                  <c:v>419842.24377562321</c:v>
                </c:pt>
                <c:pt idx="62">
                  <c:v>421101.91650501307</c:v>
                </c:pt>
                <c:pt idx="63">
                  <c:v>412862.25910141203</c:v>
                </c:pt>
                <c:pt idx="64">
                  <c:v>410174.15611795109</c:v>
                </c:pt>
                <c:pt idx="65">
                  <c:v>416110.36808023951</c:v>
                </c:pt>
                <c:pt idx="66">
                  <c:v>415908.1609137975</c:v>
                </c:pt>
                <c:pt idx="67">
                  <c:v>419361.33689338568</c:v>
                </c:pt>
                <c:pt idx="68">
                  <c:v>417496.72495257494</c:v>
                </c:pt>
                <c:pt idx="69">
                  <c:v>414838.62019186816</c:v>
                </c:pt>
                <c:pt idx="70">
                  <c:v>405501.29312704469</c:v>
                </c:pt>
                <c:pt idx="71">
                  <c:v>412803.30719297729</c:v>
                </c:pt>
                <c:pt idx="72">
                  <c:v>412320.40847756574</c:v>
                </c:pt>
                <c:pt idx="73">
                  <c:v>414702.0592192068</c:v>
                </c:pt>
                <c:pt idx="74">
                  <c:v>413783.99994641636</c:v>
                </c:pt>
                <c:pt idx="75">
                  <c:v>412985.78342190967</c:v>
                </c:pt>
                <c:pt idx="76">
                  <c:v>412838.61566122086</c:v>
                </c:pt>
                <c:pt idx="77">
                  <c:v>403749.03793914826</c:v>
                </c:pt>
                <c:pt idx="78">
                  <c:v>401410.35231513012</c:v>
                </c:pt>
                <c:pt idx="79">
                  <c:v>402715.5761006095</c:v>
                </c:pt>
                <c:pt idx="80">
                  <c:v>407841.01472535386</c:v>
                </c:pt>
                <c:pt idx="81">
                  <c:v>412957.91413414443</c:v>
                </c:pt>
                <c:pt idx="82">
                  <c:v>418462.97975127207</c:v>
                </c:pt>
                <c:pt idx="83">
                  <c:v>422422.6398766269</c:v>
                </c:pt>
                <c:pt idx="84">
                  <c:v>421490.95263552322</c:v>
                </c:pt>
                <c:pt idx="85">
                  <c:v>422015.15643419494</c:v>
                </c:pt>
                <c:pt idx="86">
                  <c:v>418818.66102398047</c:v>
                </c:pt>
                <c:pt idx="87">
                  <c:v>418301.83007857797</c:v>
                </c:pt>
                <c:pt idx="88">
                  <c:v>426283.1855425032</c:v>
                </c:pt>
                <c:pt idx="89">
                  <c:v>429036.46187055006</c:v>
                </c:pt>
                <c:pt idx="90">
                  <c:v>422588.57470209384</c:v>
                </c:pt>
                <c:pt idx="91">
                  <c:v>415718.35030386172</c:v>
                </c:pt>
                <c:pt idx="92">
                  <c:v>418527.06218847394</c:v>
                </c:pt>
                <c:pt idx="93">
                  <c:v>425441.5538347527</c:v>
                </c:pt>
                <c:pt idx="94">
                  <c:v>427964.87226707389</c:v>
                </c:pt>
                <c:pt idx="95">
                  <c:v>420982.4107039349</c:v>
                </c:pt>
                <c:pt idx="96">
                  <c:v>415999.1028699876</c:v>
                </c:pt>
                <c:pt idx="97">
                  <c:v>405629.74425553426</c:v>
                </c:pt>
                <c:pt idx="98">
                  <c:v>397469.60259994521</c:v>
                </c:pt>
                <c:pt idx="99">
                  <c:v>393334.41985383362</c:v>
                </c:pt>
                <c:pt idx="100">
                  <c:v>400738.37262775592</c:v>
                </c:pt>
                <c:pt idx="101">
                  <c:v>398605.91998238576</c:v>
                </c:pt>
                <c:pt idx="102">
                  <c:v>378980.21194926219</c:v>
                </c:pt>
                <c:pt idx="103">
                  <c:v>375368.33553361736</c:v>
                </c:pt>
                <c:pt idx="104">
                  <c:v>377014.85273457214</c:v>
                </c:pt>
                <c:pt idx="105">
                  <c:v>353364.10209636693</c:v>
                </c:pt>
                <c:pt idx="106">
                  <c:v>317574.65797161416</c:v>
                </c:pt>
                <c:pt idx="107">
                  <c:v>308760.00649684592</c:v>
                </c:pt>
                <c:pt idx="108">
                  <c:v>317882.47483854106</c:v>
                </c:pt>
                <c:pt idx="109">
                  <c:v>299068.46964991075</c:v>
                </c:pt>
                <c:pt idx="110">
                  <c:v>278827.23399809771</c:v>
                </c:pt>
                <c:pt idx="111">
                  <c:v>289372.68469993531</c:v>
                </c:pt>
                <c:pt idx="112">
                  <c:v>301897.39171066834</c:v>
                </c:pt>
                <c:pt idx="113">
                  <c:v>309188.01550919813</c:v>
                </c:pt>
                <c:pt idx="114">
                  <c:v>307127.91301483259</c:v>
                </c:pt>
                <c:pt idx="115">
                  <c:v>317931.10530817293</c:v>
                </c:pt>
                <c:pt idx="116">
                  <c:v>323134.90676460369</c:v>
                </c:pt>
                <c:pt idx="117">
                  <c:v>328197.35336056107</c:v>
                </c:pt>
                <c:pt idx="118">
                  <c:v>322820.36901643069</c:v>
                </c:pt>
                <c:pt idx="119">
                  <c:v>332242.80198043375</c:v>
                </c:pt>
                <c:pt idx="120">
                  <c:v>329608.47736069723</c:v>
                </c:pt>
                <c:pt idx="121">
                  <c:v>323277.24859932874</c:v>
                </c:pt>
                <c:pt idx="122">
                  <c:v>325982.54689316038</c:v>
                </c:pt>
                <c:pt idx="123">
                  <c:v>333245.16455921292</c:v>
                </c:pt>
                <c:pt idx="124">
                  <c:v>334792.95012451359</c:v>
                </c:pt>
                <c:pt idx="125">
                  <c:v>320639.96401001024</c:v>
                </c:pt>
                <c:pt idx="126">
                  <c:v>312598.28965182346</c:v>
                </c:pt>
                <c:pt idx="127">
                  <c:v>321977.82406479592</c:v>
                </c:pt>
                <c:pt idx="128">
                  <c:v>314169.46953612129</c:v>
                </c:pt>
                <c:pt idx="129">
                  <c:v>325617.99395715806</c:v>
                </c:pt>
                <c:pt idx="130">
                  <c:v>329468.91910316725</c:v>
                </c:pt>
                <c:pt idx="131">
                  <c:v>325479.28566439648</c:v>
                </c:pt>
                <c:pt idx="132">
                  <c:v>332531.56153924071</c:v>
                </c:pt>
                <c:pt idx="133">
                  <c:v>333546.86723960022</c:v>
                </c:pt>
                <c:pt idx="134">
                  <c:v>337110.47592474928</c:v>
                </c:pt>
                <c:pt idx="135">
                  <c:v>334008.82122064254</c:v>
                </c:pt>
                <c:pt idx="136">
                  <c:v>338722.01236898208</c:v>
                </c:pt>
                <c:pt idx="137">
                  <c:v>336167.89731061802</c:v>
                </c:pt>
                <c:pt idx="138">
                  <c:v>329825.70287389983</c:v>
                </c:pt>
                <c:pt idx="139">
                  <c:v>326575.68845234491</c:v>
                </c:pt>
                <c:pt idx="140">
                  <c:v>317343.23662250239</c:v>
                </c:pt>
                <c:pt idx="141">
                  <c:v>304880.30699645594</c:v>
                </c:pt>
                <c:pt idx="142">
                  <c:v>319004.30220636603</c:v>
                </c:pt>
                <c:pt idx="143">
                  <c:v>315119.78549147234</c:v>
                </c:pt>
                <c:pt idx="144">
                  <c:v>316063.32937295578</c:v>
                </c:pt>
                <c:pt idx="145">
                  <c:v>321742.68209596555</c:v>
                </c:pt>
                <c:pt idx="146">
                  <c:v>325912.01606398076</c:v>
                </c:pt>
                <c:pt idx="147">
                  <c:v>327426.0281805956</c:v>
                </c:pt>
                <c:pt idx="148">
                  <c:v>325016.49960693199</c:v>
                </c:pt>
                <c:pt idx="149">
                  <c:v>314210.81768395327</c:v>
                </c:pt>
                <c:pt idx="150">
                  <c:v>317768.34008428367</c:v>
                </c:pt>
                <c:pt idx="151">
                  <c:v>319040.16745906841</c:v>
                </c:pt>
                <c:pt idx="152">
                  <c:v>320258.82308605249</c:v>
                </c:pt>
                <c:pt idx="153">
                  <c:v>321979.38992230006</c:v>
                </c:pt>
                <c:pt idx="154">
                  <c:v>316209.61560932291</c:v>
                </c:pt>
                <c:pt idx="155">
                  <c:v>314778.22260788688</c:v>
                </c:pt>
                <c:pt idx="156">
                  <c:v>312965.13335410645</c:v>
                </c:pt>
                <c:pt idx="157">
                  <c:v>317162.71325533802</c:v>
                </c:pt>
                <c:pt idx="158">
                  <c:v>317274.48185043677</c:v>
                </c:pt>
                <c:pt idx="159">
                  <c:v>320618.12976137223</c:v>
                </c:pt>
                <c:pt idx="160">
                  <c:v>322419.92868901347</c:v>
                </c:pt>
                <c:pt idx="161">
                  <c:v>320165.86044501018</c:v>
                </c:pt>
                <c:pt idx="162">
                  <c:v>312700.54066212603</c:v>
                </c:pt>
                <c:pt idx="163">
                  <c:v>318382.39524047857</c:v>
                </c:pt>
                <c:pt idx="164">
                  <c:v>309474.66047197091</c:v>
                </c:pt>
                <c:pt idx="165">
                  <c:v>313313.45294410811</c:v>
                </c:pt>
                <c:pt idx="166">
                  <c:v>319073.33330247243</c:v>
                </c:pt>
                <c:pt idx="167">
                  <c:v>320612.82827923616</c:v>
                </c:pt>
                <c:pt idx="168">
                  <c:v>320971.85033741745</c:v>
                </c:pt>
                <c:pt idx="169">
                  <c:v>314901.75735323405</c:v>
                </c:pt>
                <c:pt idx="170">
                  <c:v>319780.61941098399</c:v>
                </c:pt>
                <c:pt idx="171">
                  <c:v>317994.1205129599</c:v>
                </c:pt>
                <c:pt idx="172">
                  <c:v>317519.06627500732</c:v>
                </c:pt>
                <c:pt idx="173">
                  <c:v>320178.36849995877</c:v>
                </c:pt>
                <c:pt idx="174">
                  <c:v>320508.05017057731</c:v>
                </c:pt>
                <c:pt idx="175">
                  <c:v>315079.05989340378</c:v>
                </c:pt>
                <c:pt idx="176">
                  <c:v>320236.47876106203</c:v>
                </c:pt>
                <c:pt idx="177">
                  <c:v>314203.94975429936</c:v>
                </c:pt>
                <c:pt idx="178">
                  <c:v>316730.48436486284</c:v>
                </c:pt>
                <c:pt idx="179">
                  <c:v>319292.0557382796</c:v>
                </c:pt>
                <c:pt idx="180">
                  <c:v>316211.04386906023</c:v>
                </c:pt>
                <c:pt idx="181">
                  <c:v>311887.99120144633</c:v>
                </c:pt>
                <c:pt idx="182">
                  <c:v>316381.03208714101</c:v>
                </c:pt>
                <c:pt idx="183">
                  <c:v>311621.77987185598</c:v>
                </c:pt>
                <c:pt idx="184">
                  <c:v>309773.23366610962</c:v>
                </c:pt>
                <c:pt idx="185">
                  <c:v>308194.45668108336</c:v>
                </c:pt>
                <c:pt idx="186">
                  <c:v>300544.45810349623</c:v>
                </c:pt>
                <c:pt idx="187">
                  <c:v>302353.28882426739</c:v>
                </c:pt>
                <c:pt idx="188">
                  <c:v>289758.9544715407</c:v>
                </c:pt>
                <c:pt idx="189">
                  <c:v>284408.36773569463</c:v>
                </c:pt>
                <c:pt idx="190">
                  <c:v>293753.77620704728</c:v>
                </c:pt>
                <c:pt idx="191">
                  <c:v>290877.98712741584</c:v>
                </c:pt>
                <c:pt idx="192">
                  <c:v>285155.76132381783</c:v>
                </c:pt>
                <c:pt idx="193">
                  <c:v>276903.01890776044</c:v>
                </c:pt>
                <c:pt idx="194">
                  <c:v>275132.14685431018</c:v>
                </c:pt>
                <c:pt idx="195">
                  <c:v>282673.28419865452</c:v>
                </c:pt>
                <c:pt idx="196">
                  <c:v>280686.19909562246</c:v>
                </c:pt>
                <c:pt idx="197">
                  <c:v>280168.93336882751</c:v>
                </c:pt>
                <c:pt idx="198">
                  <c:v>280430.48896433751</c:v>
                </c:pt>
                <c:pt idx="199">
                  <c:v>283413.45019088493</c:v>
                </c:pt>
                <c:pt idx="200">
                  <c:v>280374.35017734277</c:v>
                </c:pt>
                <c:pt idx="201">
                  <c:v>277549.74837665336</c:v>
                </c:pt>
                <c:pt idx="202">
                  <c:v>271118.61475772376</c:v>
                </c:pt>
                <c:pt idx="203">
                  <c:v>269750.81550822541</c:v>
                </c:pt>
                <c:pt idx="204">
                  <c:v>269840.39104116772</c:v>
                </c:pt>
                <c:pt idx="205">
                  <c:v>269545.15149464458</c:v>
                </c:pt>
                <c:pt idx="206">
                  <c:v>272749.93656640867</c:v>
                </c:pt>
                <c:pt idx="207">
                  <c:v>269881.32809975039</c:v>
                </c:pt>
                <c:pt idx="208">
                  <c:v>269468.57315566554</c:v>
                </c:pt>
                <c:pt idx="209">
                  <c:v>269315.0346003102</c:v>
                </c:pt>
                <c:pt idx="210">
                  <c:v>267190.56169864256</c:v>
                </c:pt>
                <c:pt idx="211">
                  <c:v>267429.49885466823</c:v>
                </c:pt>
                <c:pt idx="212">
                  <c:v>266116.55677240196</c:v>
                </c:pt>
                <c:pt idx="213">
                  <c:v>265070.40039590694</c:v>
                </c:pt>
                <c:pt idx="214">
                  <c:v>265371.94989220705</c:v>
                </c:pt>
                <c:pt idx="215">
                  <c:v>266277.57443255029</c:v>
                </c:pt>
                <c:pt idx="216">
                  <c:v>265463.2090904314</c:v>
                </c:pt>
                <c:pt idx="217">
                  <c:v>268390.86200766393</c:v>
                </c:pt>
                <c:pt idx="218">
                  <c:v>259136.11042988472</c:v>
                </c:pt>
                <c:pt idx="219">
                  <c:v>253432.95703581063</c:v>
                </c:pt>
                <c:pt idx="220">
                  <c:v>249850.04493297773</c:v>
                </c:pt>
                <c:pt idx="221">
                  <c:v>250649.55548606702</c:v>
                </c:pt>
                <c:pt idx="222">
                  <c:v>248464.98320441373</c:v>
                </c:pt>
                <c:pt idx="223">
                  <c:v>249993.23339302503</c:v>
                </c:pt>
                <c:pt idx="224">
                  <c:v>251652.92274991388</c:v>
                </c:pt>
                <c:pt idx="225">
                  <c:v>248596.79965145999</c:v>
                </c:pt>
                <c:pt idx="226">
                  <c:v>236183.03378297674</c:v>
                </c:pt>
                <c:pt idx="227">
                  <c:v>235971.75824617894</c:v>
                </c:pt>
                <c:pt idx="228">
                  <c:v>224790.70425933218</c:v>
                </c:pt>
                <c:pt idx="229">
                  <c:v>231704.83991450441</c:v>
                </c:pt>
                <c:pt idx="230">
                  <c:v>232259.27018284638</c:v>
                </c:pt>
                <c:pt idx="231">
                  <c:v>233717.73304690697</c:v>
                </c:pt>
                <c:pt idx="232">
                  <c:v>235148.61811086372</c:v>
                </c:pt>
                <c:pt idx="233">
                  <c:v>226774.90036345733</c:v>
                </c:pt>
                <c:pt idx="234">
                  <c:v>232815.35039832484</c:v>
                </c:pt>
                <c:pt idx="235">
                  <c:v>231693.71589957329</c:v>
                </c:pt>
                <c:pt idx="236">
                  <c:v>229880.24415665495</c:v>
                </c:pt>
                <c:pt idx="237">
                  <c:v>228339.31432991603</c:v>
                </c:pt>
                <c:pt idx="238">
                  <c:v>228020.85036502115</c:v>
                </c:pt>
                <c:pt idx="239">
                  <c:v>229026.8457298587</c:v>
                </c:pt>
                <c:pt idx="240">
                  <c:v>229111.2981606836</c:v>
                </c:pt>
                <c:pt idx="241">
                  <c:v>228203.00629707845</c:v>
                </c:pt>
                <c:pt idx="242">
                  <c:v>217834.35026798301</c:v>
                </c:pt>
                <c:pt idx="243">
                  <c:v>200476.65697667934</c:v>
                </c:pt>
                <c:pt idx="244">
                  <c:v>211805.67777548471</c:v>
                </c:pt>
                <c:pt idx="245">
                  <c:v>214441.97889149151</c:v>
                </c:pt>
                <c:pt idx="246">
                  <c:v>213937.84348487947</c:v>
                </c:pt>
                <c:pt idx="247">
                  <c:v>218537.05939321948</c:v>
                </c:pt>
                <c:pt idx="248">
                  <c:v>222134.94040733259</c:v>
                </c:pt>
                <c:pt idx="249">
                  <c:v>214743.91710445008</c:v>
                </c:pt>
                <c:pt idx="250">
                  <c:v>208351.58140230417</c:v>
                </c:pt>
                <c:pt idx="251">
                  <c:v>217820.38792945759</c:v>
                </c:pt>
                <c:pt idx="252">
                  <c:v>218716.07168882986</c:v>
                </c:pt>
                <c:pt idx="253">
                  <c:v>213556.42937185467</c:v>
                </c:pt>
                <c:pt idx="254">
                  <c:v>211713.16751423432</c:v>
                </c:pt>
                <c:pt idx="255">
                  <c:v>212075.84866035354</c:v>
                </c:pt>
                <c:pt idx="256">
                  <c:v>215211.84442114929</c:v>
                </c:pt>
                <c:pt idx="257">
                  <c:v>212860.37609226961</c:v>
                </c:pt>
                <c:pt idx="258">
                  <c:v>212838.78872511693</c:v>
                </c:pt>
                <c:pt idx="259">
                  <c:v>213330.53898583891</c:v>
                </c:pt>
                <c:pt idx="260">
                  <c:v>212994.5783615929</c:v>
                </c:pt>
                <c:pt idx="261">
                  <c:v>203775.91816522548</c:v>
                </c:pt>
                <c:pt idx="262">
                  <c:v>207605.91211991437</c:v>
                </c:pt>
                <c:pt idx="263">
                  <c:v>203721.85825385601</c:v>
                </c:pt>
                <c:pt idx="264">
                  <c:v>204605.92214978492</c:v>
                </c:pt>
                <c:pt idx="265">
                  <c:v>193692.39864048894</c:v>
                </c:pt>
                <c:pt idx="266">
                  <c:v>186280.10491724664</c:v>
                </c:pt>
                <c:pt idx="267">
                  <c:v>183657.65094775727</c:v>
                </c:pt>
                <c:pt idx="268">
                  <c:v>168588.65228604784</c:v>
                </c:pt>
                <c:pt idx="269">
                  <c:v>165860.76661367554</c:v>
                </c:pt>
                <c:pt idx="270">
                  <c:v>154145.42601253977</c:v>
                </c:pt>
              </c:numCache>
            </c:numRef>
          </c:val>
          <c:smooth val="0"/>
          <c:extLst>
            <c:ext xmlns:c16="http://schemas.microsoft.com/office/drawing/2014/chart" uri="{C3380CC4-5D6E-409C-BE32-E72D297353CC}">
              <c16:uniqueId val="{00000001-06B4-4EE3-8882-4478B98F1891}"/>
            </c:ext>
          </c:extLst>
        </c:ser>
        <c:ser>
          <c:idx val="2"/>
          <c:order val="2"/>
          <c:tx>
            <c:strRef>
              <c:f>'3 - Lessons'!$BL$9</c:f>
              <c:strCache>
                <c:ptCount val="1"/>
                <c:pt idx="0">
                  <c:v>6%</c:v>
                </c:pt>
              </c:strCache>
            </c:strRef>
          </c:tx>
          <c:spPr>
            <a:ln w="19050" cap="rnd">
              <a:solidFill>
                <a:schemeClr val="bg1">
                  <a:lumMod val="65000"/>
                </a:schemeClr>
              </a:solidFill>
              <a:round/>
            </a:ln>
            <a:effectLst/>
          </c:spPr>
          <c:marker>
            <c:symbol val="none"/>
          </c:marker>
          <c:cat>
            <c:multiLvlStrRef>
              <c:f>'3 - Lessons'!$AV$10:$AW$280</c:f>
              <c:multiLvlStrCache>
                <c:ptCount val="259"/>
                <c:lvl>
                  <c:pt idx="0">
                    <c:v>2000</c:v>
                  </c:pt>
                  <c:pt idx="60">
                    <c:v>2005</c:v>
                  </c:pt>
                  <c:pt idx="120">
                    <c:v>2010</c:v>
                  </c:pt>
                  <c:pt idx="180">
                    <c:v>2015</c:v>
                  </c:pt>
                  <c:pt idx="240">
                    <c:v>2020</c:v>
                  </c:pt>
                </c:lvl>
                <c:lvl>
                  <c:pt idx="0">
                    <c:v>Age 65</c:v>
                  </c:pt>
                  <c:pt idx="1">
                    <c:v> </c:v>
                  </c:pt>
                  <c:pt idx="2">
                    <c:v> </c:v>
                  </c:pt>
                  <c:pt idx="3">
                    <c:v> </c:v>
                  </c:pt>
                  <c:pt idx="4">
                    <c:v> </c:v>
                  </c:pt>
                  <c:pt idx="5">
                    <c:v> </c:v>
                  </c:pt>
                  <c:pt idx="6">
                    <c:v> </c:v>
                  </c:pt>
                  <c:pt idx="7">
                    <c:v> </c:v>
                  </c:pt>
                  <c:pt idx="8">
                    <c:v> </c:v>
                  </c:pt>
                  <c:pt idx="9">
                    <c:v> </c:v>
                  </c:pt>
                  <c:pt idx="10">
                    <c:v> </c:v>
                  </c:pt>
                  <c:pt idx="11">
                    <c:v> </c:v>
                  </c:pt>
                  <c:pt idx="12">
                    <c:v> </c:v>
                  </c:pt>
                  <c:pt idx="13">
                    <c:v> </c:v>
                  </c:pt>
                  <c:pt idx="14">
                    <c:v> </c:v>
                  </c:pt>
                  <c:pt idx="15">
                    <c:v> </c:v>
                  </c:pt>
                  <c:pt idx="16">
                    <c:v> </c:v>
                  </c:pt>
                  <c:pt idx="17">
                    <c:v> </c:v>
                  </c:pt>
                  <c:pt idx="18">
                    <c:v> </c:v>
                  </c:pt>
                  <c:pt idx="19">
                    <c:v> </c:v>
                  </c:pt>
                  <c:pt idx="20">
                    <c:v> </c:v>
                  </c:pt>
                  <c:pt idx="21">
                    <c:v> </c:v>
                  </c:pt>
                  <c:pt idx="22">
                    <c:v> </c:v>
                  </c:pt>
                  <c:pt idx="23">
                    <c:v> </c:v>
                  </c:pt>
                  <c:pt idx="24">
                    <c:v> </c:v>
                  </c:pt>
                  <c:pt idx="25">
                    <c:v> </c:v>
                  </c:pt>
                  <c:pt idx="26">
                    <c:v> </c:v>
                  </c:pt>
                  <c:pt idx="27">
                    <c:v> </c:v>
                  </c:pt>
                  <c:pt idx="28">
                    <c:v> </c:v>
                  </c:pt>
                  <c:pt idx="29">
                    <c:v> </c:v>
                  </c:pt>
                  <c:pt idx="30">
                    <c:v> </c:v>
                  </c:pt>
                  <c:pt idx="31">
                    <c:v> </c:v>
                  </c:pt>
                  <c:pt idx="32">
                    <c:v> </c:v>
                  </c:pt>
                  <c:pt idx="33">
                    <c:v> </c:v>
                  </c:pt>
                  <c:pt idx="34">
                    <c:v> </c:v>
                  </c:pt>
                  <c:pt idx="35">
                    <c:v> </c:v>
                  </c:pt>
                  <c:pt idx="36">
                    <c:v> </c:v>
                  </c:pt>
                  <c:pt idx="37">
                    <c:v> </c:v>
                  </c:pt>
                  <c:pt idx="38">
                    <c:v> </c:v>
                  </c:pt>
                  <c:pt idx="39">
                    <c:v> </c:v>
                  </c:pt>
                  <c:pt idx="40">
                    <c:v> </c:v>
                  </c:pt>
                  <c:pt idx="41">
                    <c:v> </c:v>
                  </c:pt>
                  <c:pt idx="42">
                    <c:v> </c:v>
                  </c:pt>
                  <c:pt idx="43">
                    <c:v> </c:v>
                  </c:pt>
                  <c:pt idx="44">
                    <c:v> </c:v>
                  </c:pt>
                  <c:pt idx="45">
                    <c:v> </c:v>
                  </c:pt>
                  <c:pt idx="46">
                    <c:v> </c:v>
                  </c:pt>
                  <c:pt idx="47">
                    <c:v> </c:v>
                  </c:pt>
                  <c:pt idx="48">
                    <c:v> </c:v>
                  </c:pt>
                  <c:pt idx="49">
                    <c:v> </c:v>
                  </c:pt>
                  <c:pt idx="50">
                    <c:v> </c:v>
                  </c:pt>
                  <c:pt idx="51">
                    <c:v> </c:v>
                  </c:pt>
                  <c:pt idx="52">
                    <c:v> </c:v>
                  </c:pt>
                  <c:pt idx="53">
                    <c:v> </c:v>
                  </c:pt>
                  <c:pt idx="54">
                    <c:v> </c:v>
                  </c:pt>
                  <c:pt idx="55">
                    <c:v> </c:v>
                  </c:pt>
                  <c:pt idx="56">
                    <c:v> </c:v>
                  </c:pt>
                  <c:pt idx="57">
                    <c:v> </c:v>
                  </c:pt>
                  <c:pt idx="58">
                    <c:v> </c:v>
                  </c:pt>
                  <c:pt idx="59">
                    <c:v> </c:v>
                  </c:pt>
                  <c:pt idx="60">
                    <c:v>Age 70</c:v>
                  </c:pt>
                  <c:pt idx="61">
                    <c:v> </c:v>
                  </c:pt>
                  <c:pt idx="62">
                    <c:v> </c:v>
                  </c:pt>
                  <c:pt idx="63">
                    <c:v> </c:v>
                  </c:pt>
                  <c:pt idx="64">
                    <c:v> </c:v>
                  </c:pt>
                  <c:pt idx="65">
                    <c:v> </c:v>
                  </c:pt>
                  <c:pt idx="66">
                    <c:v> </c:v>
                  </c:pt>
                  <c:pt idx="67">
                    <c:v> </c:v>
                  </c:pt>
                  <c:pt idx="68">
                    <c:v> </c:v>
                  </c:pt>
                  <c:pt idx="69">
                    <c:v> </c:v>
                  </c:pt>
                  <c:pt idx="70">
                    <c:v> </c:v>
                  </c:pt>
                  <c:pt idx="71">
                    <c:v> </c:v>
                  </c:pt>
                  <c:pt idx="72">
                    <c:v> </c:v>
                  </c:pt>
                  <c:pt idx="73">
                    <c:v> </c:v>
                  </c:pt>
                  <c:pt idx="74">
                    <c:v> </c:v>
                  </c:pt>
                  <c:pt idx="75">
                    <c:v> </c:v>
                  </c:pt>
                  <c:pt idx="76">
                    <c:v> </c:v>
                  </c:pt>
                  <c:pt idx="77">
                    <c:v> </c:v>
                  </c:pt>
                  <c:pt idx="78">
                    <c:v> </c:v>
                  </c:pt>
                  <c:pt idx="79">
                    <c:v> </c:v>
                  </c:pt>
                  <c:pt idx="80">
                    <c:v> </c:v>
                  </c:pt>
                  <c:pt idx="81">
                    <c:v> </c:v>
                  </c:pt>
                  <c:pt idx="82">
                    <c:v> </c:v>
                  </c:pt>
                  <c:pt idx="83">
                    <c:v> </c:v>
                  </c:pt>
                  <c:pt idx="84">
                    <c:v> </c:v>
                  </c:pt>
                  <c:pt idx="85">
                    <c:v> </c:v>
                  </c:pt>
                  <c:pt idx="86">
                    <c:v> </c:v>
                  </c:pt>
                  <c:pt idx="87">
                    <c:v> </c:v>
                  </c:pt>
                  <c:pt idx="88">
                    <c:v> </c:v>
                  </c:pt>
                  <c:pt idx="89">
                    <c:v> </c:v>
                  </c:pt>
                  <c:pt idx="90">
                    <c:v> </c:v>
                  </c:pt>
                  <c:pt idx="91">
                    <c:v> </c:v>
                  </c:pt>
                  <c:pt idx="92">
                    <c:v> </c:v>
                  </c:pt>
                  <c:pt idx="93">
                    <c:v> </c:v>
                  </c:pt>
                  <c:pt idx="94">
                    <c:v> </c:v>
                  </c:pt>
                  <c:pt idx="95">
                    <c:v> </c:v>
                  </c:pt>
                  <c:pt idx="96">
                    <c:v> </c:v>
                  </c:pt>
                  <c:pt idx="97">
                    <c:v> </c:v>
                  </c:pt>
                  <c:pt idx="98">
                    <c:v> </c:v>
                  </c:pt>
                  <c:pt idx="99">
                    <c:v> </c:v>
                  </c:pt>
                  <c:pt idx="100">
                    <c:v> </c:v>
                  </c:pt>
                  <c:pt idx="101">
                    <c:v> </c:v>
                  </c:pt>
                  <c:pt idx="102">
                    <c:v> </c:v>
                  </c:pt>
                  <c:pt idx="103">
                    <c:v> </c:v>
                  </c:pt>
                  <c:pt idx="104">
                    <c:v> </c:v>
                  </c:pt>
                  <c:pt idx="105">
                    <c:v> </c:v>
                  </c:pt>
                  <c:pt idx="106">
                    <c:v> </c:v>
                  </c:pt>
                  <c:pt idx="107">
                    <c:v> </c:v>
                  </c:pt>
                  <c:pt idx="108">
                    <c:v> </c:v>
                  </c:pt>
                  <c:pt idx="109">
                    <c:v> </c:v>
                  </c:pt>
                  <c:pt idx="110">
                    <c:v> </c:v>
                  </c:pt>
                  <c:pt idx="111">
                    <c:v> </c:v>
                  </c:pt>
                  <c:pt idx="112">
                    <c:v> </c:v>
                  </c:pt>
                  <c:pt idx="113">
                    <c:v> </c:v>
                  </c:pt>
                  <c:pt idx="114">
                    <c:v> </c:v>
                  </c:pt>
                  <c:pt idx="115">
                    <c:v> </c:v>
                  </c:pt>
                  <c:pt idx="116">
                    <c:v> </c:v>
                  </c:pt>
                  <c:pt idx="117">
                    <c:v> </c:v>
                  </c:pt>
                  <c:pt idx="118">
                    <c:v> </c:v>
                  </c:pt>
                  <c:pt idx="119">
                    <c:v> </c:v>
                  </c:pt>
                  <c:pt idx="120">
                    <c:v>Age 75</c:v>
                  </c:pt>
                  <c:pt idx="121">
                    <c:v> </c:v>
                  </c:pt>
                  <c:pt idx="122">
                    <c:v> </c:v>
                  </c:pt>
                  <c:pt idx="123">
                    <c:v> </c:v>
                  </c:pt>
                  <c:pt idx="124">
                    <c:v> </c:v>
                  </c:pt>
                  <c:pt idx="125">
                    <c:v> </c:v>
                  </c:pt>
                  <c:pt idx="126">
                    <c:v> </c:v>
                  </c:pt>
                  <c:pt idx="127">
                    <c:v> </c:v>
                  </c:pt>
                  <c:pt idx="128">
                    <c:v> </c:v>
                  </c:pt>
                  <c:pt idx="129">
                    <c:v> </c:v>
                  </c:pt>
                  <c:pt idx="130">
                    <c:v> </c:v>
                  </c:pt>
                  <c:pt idx="131">
                    <c:v> </c:v>
                  </c:pt>
                  <c:pt idx="132">
                    <c:v> </c:v>
                  </c:pt>
                  <c:pt idx="133">
                    <c:v> </c:v>
                  </c:pt>
                  <c:pt idx="134">
                    <c:v> </c:v>
                  </c:pt>
                  <c:pt idx="135">
                    <c:v> </c:v>
                  </c:pt>
                  <c:pt idx="136">
                    <c:v> </c:v>
                  </c:pt>
                  <c:pt idx="137">
                    <c:v> </c:v>
                  </c:pt>
                  <c:pt idx="138">
                    <c:v> </c:v>
                  </c:pt>
                  <c:pt idx="139">
                    <c:v> </c:v>
                  </c:pt>
                  <c:pt idx="140">
                    <c:v> </c:v>
                  </c:pt>
                  <c:pt idx="141">
                    <c:v> </c:v>
                  </c:pt>
                  <c:pt idx="142">
                    <c:v> </c:v>
                  </c:pt>
                  <c:pt idx="143">
                    <c:v> </c:v>
                  </c:pt>
                  <c:pt idx="144">
                    <c:v> </c:v>
                  </c:pt>
                  <c:pt idx="145">
                    <c:v> </c:v>
                  </c:pt>
                  <c:pt idx="146">
                    <c:v> </c:v>
                  </c:pt>
                  <c:pt idx="147">
                    <c:v> </c:v>
                  </c:pt>
                  <c:pt idx="148">
                    <c:v> </c:v>
                  </c:pt>
                  <c:pt idx="149">
                    <c:v> </c:v>
                  </c:pt>
                  <c:pt idx="150">
                    <c:v> </c:v>
                  </c:pt>
                  <c:pt idx="151">
                    <c:v> </c:v>
                  </c:pt>
                  <c:pt idx="152">
                    <c:v> </c:v>
                  </c:pt>
                  <c:pt idx="153">
                    <c:v> </c:v>
                  </c:pt>
                  <c:pt idx="154">
                    <c:v> </c:v>
                  </c:pt>
                  <c:pt idx="155">
                    <c:v> </c:v>
                  </c:pt>
                  <c:pt idx="156">
                    <c:v> </c:v>
                  </c:pt>
                  <c:pt idx="157">
                    <c:v> </c:v>
                  </c:pt>
                  <c:pt idx="158">
                    <c:v> </c:v>
                  </c:pt>
                  <c:pt idx="159">
                    <c:v> </c:v>
                  </c:pt>
                  <c:pt idx="160">
                    <c:v> </c:v>
                  </c:pt>
                  <c:pt idx="161">
                    <c:v> </c:v>
                  </c:pt>
                  <c:pt idx="162">
                    <c:v> </c:v>
                  </c:pt>
                  <c:pt idx="163">
                    <c:v> </c:v>
                  </c:pt>
                  <c:pt idx="164">
                    <c:v> </c:v>
                  </c:pt>
                  <c:pt idx="165">
                    <c:v> </c:v>
                  </c:pt>
                  <c:pt idx="166">
                    <c:v> </c:v>
                  </c:pt>
                  <c:pt idx="167">
                    <c:v> </c:v>
                  </c:pt>
                  <c:pt idx="168">
                    <c:v> </c:v>
                  </c:pt>
                  <c:pt idx="169">
                    <c:v> </c:v>
                  </c:pt>
                  <c:pt idx="170">
                    <c:v> </c:v>
                  </c:pt>
                  <c:pt idx="171">
                    <c:v> </c:v>
                  </c:pt>
                  <c:pt idx="172">
                    <c:v> </c:v>
                  </c:pt>
                  <c:pt idx="173">
                    <c:v> </c:v>
                  </c:pt>
                  <c:pt idx="174">
                    <c:v> </c:v>
                  </c:pt>
                  <c:pt idx="175">
                    <c:v> </c:v>
                  </c:pt>
                  <c:pt idx="176">
                    <c:v> </c:v>
                  </c:pt>
                  <c:pt idx="177">
                    <c:v> </c:v>
                  </c:pt>
                  <c:pt idx="178">
                    <c:v> </c:v>
                  </c:pt>
                  <c:pt idx="179">
                    <c:v> </c:v>
                  </c:pt>
                  <c:pt idx="180">
                    <c:v>Age 80</c:v>
                  </c:pt>
                  <c:pt idx="181">
                    <c:v> </c:v>
                  </c:pt>
                  <c:pt idx="182">
                    <c:v> </c:v>
                  </c:pt>
                  <c:pt idx="183">
                    <c:v> </c:v>
                  </c:pt>
                  <c:pt idx="184">
                    <c:v> </c:v>
                  </c:pt>
                  <c:pt idx="185">
                    <c:v> </c:v>
                  </c:pt>
                  <c:pt idx="186">
                    <c:v> </c:v>
                  </c:pt>
                  <c:pt idx="187">
                    <c:v> </c:v>
                  </c:pt>
                  <c:pt idx="188">
                    <c:v> </c:v>
                  </c:pt>
                  <c:pt idx="189">
                    <c:v> </c:v>
                  </c:pt>
                  <c:pt idx="190">
                    <c:v> </c:v>
                  </c:pt>
                  <c:pt idx="191">
                    <c:v> </c:v>
                  </c:pt>
                  <c:pt idx="192">
                    <c:v> </c:v>
                  </c:pt>
                  <c:pt idx="193">
                    <c:v> </c:v>
                  </c:pt>
                  <c:pt idx="194">
                    <c:v> </c:v>
                  </c:pt>
                  <c:pt idx="195">
                    <c:v> </c:v>
                  </c:pt>
                  <c:pt idx="196">
                    <c:v> </c:v>
                  </c:pt>
                  <c:pt idx="197">
                    <c:v> </c:v>
                  </c:pt>
                  <c:pt idx="198">
                    <c:v> </c:v>
                  </c:pt>
                  <c:pt idx="199">
                    <c:v> </c:v>
                  </c:pt>
                  <c:pt idx="200">
                    <c:v> </c:v>
                  </c:pt>
                  <c:pt idx="201">
                    <c:v> </c:v>
                  </c:pt>
                  <c:pt idx="202">
                    <c:v> </c:v>
                  </c:pt>
                  <c:pt idx="203">
                    <c:v> </c:v>
                  </c:pt>
                  <c:pt idx="204">
                    <c:v> </c:v>
                  </c:pt>
                  <c:pt idx="205">
                    <c:v> </c:v>
                  </c:pt>
                  <c:pt idx="206">
                    <c:v> </c:v>
                  </c:pt>
                  <c:pt idx="207">
                    <c:v> </c:v>
                  </c:pt>
                  <c:pt idx="208">
                    <c:v> </c:v>
                  </c:pt>
                  <c:pt idx="209">
                    <c:v> </c:v>
                  </c:pt>
                  <c:pt idx="210">
                    <c:v> </c:v>
                  </c:pt>
                  <c:pt idx="211">
                    <c:v> </c:v>
                  </c:pt>
                  <c:pt idx="212">
                    <c:v> </c:v>
                  </c:pt>
                  <c:pt idx="213">
                    <c:v> </c:v>
                  </c:pt>
                  <c:pt idx="214">
                    <c:v> </c:v>
                  </c:pt>
                  <c:pt idx="215">
                    <c:v> </c:v>
                  </c:pt>
                  <c:pt idx="216">
                    <c:v> </c:v>
                  </c:pt>
                  <c:pt idx="217">
                    <c:v> </c:v>
                  </c:pt>
                  <c:pt idx="218">
                    <c:v> </c:v>
                  </c:pt>
                  <c:pt idx="219">
                    <c:v> </c:v>
                  </c:pt>
                  <c:pt idx="220">
                    <c:v> </c:v>
                  </c:pt>
                  <c:pt idx="221">
                    <c:v> </c:v>
                  </c:pt>
                  <c:pt idx="222">
                    <c:v> </c:v>
                  </c:pt>
                  <c:pt idx="223">
                    <c:v> </c:v>
                  </c:pt>
                  <c:pt idx="224">
                    <c:v> </c:v>
                  </c:pt>
                  <c:pt idx="225">
                    <c:v> </c:v>
                  </c:pt>
                  <c:pt idx="226">
                    <c:v> </c:v>
                  </c:pt>
                  <c:pt idx="227">
                    <c:v> </c:v>
                  </c:pt>
                  <c:pt idx="228">
                    <c:v> </c:v>
                  </c:pt>
                  <c:pt idx="229">
                    <c:v> </c:v>
                  </c:pt>
                  <c:pt idx="230">
                    <c:v> </c:v>
                  </c:pt>
                  <c:pt idx="231">
                    <c:v> </c:v>
                  </c:pt>
                  <c:pt idx="232">
                    <c:v> </c:v>
                  </c:pt>
                  <c:pt idx="233">
                    <c:v> </c:v>
                  </c:pt>
                  <c:pt idx="234">
                    <c:v> </c:v>
                  </c:pt>
                  <c:pt idx="235">
                    <c:v> </c:v>
                  </c:pt>
                  <c:pt idx="236">
                    <c:v> </c:v>
                  </c:pt>
                  <c:pt idx="237">
                    <c:v> </c:v>
                  </c:pt>
                  <c:pt idx="238">
                    <c:v> </c:v>
                  </c:pt>
                  <c:pt idx="239">
                    <c:v> </c:v>
                  </c:pt>
                  <c:pt idx="240">
                    <c:v>Age 85</c:v>
                  </c:pt>
                  <c:pt idx="241">
                    <c:v> </c:v>
                  </c:pt>
                  <c:pt idx="242">
                    <c:v> </c:v>
                  </c:pt>
                  <c:pt idx="243">
                    <c:v> </c:v>
                  </c:pt>
                  <c:pt idx="244">
                    <c:v> </c:v>
                  </c:pt>
                  <c:pt idx="245">
                    <c:v> </c:v>
                  </c:pt>
                  <c:pt idx="246">
                    <c:v> </c:v>
                  </c:pt>
                  <c:pt idx="247">
                    <c:v> </c:v>
                  </c:pt>
                  <c:pt idx="248">
                    <c:v> </c:v>
                  </c:pt>
                  <c:pt idx="249">
                    <c:v> </c:v>
                  </c:pt>
                  <c:pt idx="250">
                    <c:v> </c:v>
                  </c:pt>
                  <c:pt idx="251">
                    <c:v> </c:v>
                  </c:pt>
                  <c:pt idx="252">
                    <c:v> </c:v>
                  </c:pt>
                  <c:pt idx="253">
                    <c:v> </c:v>
                  </c:pt>
                  <c:pt idx="254">
                    <c:v> </c:v>
                  </c:pt>
                  <c:pt idx="255">
                    <c:v> </c:v>
                  </c:pt>
                  <c:pt idx="256">
                    <c:v> </c:v>
                  </c:pt>
                  <c:pt idx="257">
                    <c:v> </c:v>
                  </c:pt>
                  <c:pt idx="258">
                    <c:v> </c:v>
                  </c:pt>
                </c:lvl>
              </c:multiLvlStrCache>
            </c:multiLvlStrRef>
          </c:cat>
          <c:val>
            <c:numRef>
              <c:f>'3 - Lessons'!$BL$10:$BL$280</c:f>
              <c:numCache>
                <c:formatCode>"$"#,##0</c:formatCode>
                <c:ptCount val="271"/>
                <c:pt idx="0">
                  <c:v>500000</c:v>
                </c:pt>
                <c:pt idx="1">
                  <c:v>484340.9886517991</c:v>
                </c:pt>
                <c:pt idx="2">
                  <c:v>480975.6153436678</c:v>
                </c:pt>
                <c:pt idx="3">
                  <c:v>504930.60062602843</c:v>
                </c:pt>
                <c:pt idx="4">
                  <c:v>492840.98505719833</c:v>
                </c:pt>
                <c:pt idx="5">
                  <c:v>486353.51452164102</c:v>
                </c:pt>
                <c:pt idx="6">
                  <c:v>493709.74447381595</c:v>
                </c:pt>
                <c:pt idx="7">
                  <c:v>489415.0577474694</c:v>
                </c:pt>
                <c:pt idx="8">
                  <c:v>506622.22117573884</c:v>
                </c:pt>
                <c:pt idx="9">
                  <c:v>491462.08313316148</c:v>
                </c:pt>
                <c:pt idx="10">
                  <c:v>489807.54772010527</c:v>
                </c:pt>
                <c:pt idx="11">
                  <c:v>473029.1517783092</c:v>
                </c:pt>
                <c:pt idx="12">
                  <c:v>473611.43903519074</c:v>
                </c:pt>
                <c:pt idx="13">
                  <c:v>485419.8078925822</c:v>
                </c:pt>
                <c:pt idx="14">
                  <c:v>461795.11137554859</c:v>
                </c:pt>
                <c:pt idx="15">
                  <c:v>446958.97841746476</c:v>
                </c:pt>
                <c:pt idx="16">
                  <c:v>459658.98390003858</c:v>
                </c:pt>
                <c:pt idx="17">
                  <c:v>460368.80081165041</c:v>
                </c:pt>
                <c:pt idx="18">
                  <c:v>453643.68475565995</c:v>
                </c:pt>
                <c:pt idx="19">
                  <c:v>453359.53774791013</c:v>
                </c:pt>
                <c:pt idx="20">
                  <c:v>439938.37310213537</c:v>
                </c:pt>
                <c:pt idx="21">
                  <c:v>421936.3357768713</c:v>
                </c:pt>
                <c:pt idx="22">
                  <c:v>426545.66871060134</c:v>
                </c:pt>
                <c:pt idx="23">
                  <c:v>437688.11127240612</c:v>
                </c:pt>
                <c:pt idx="24">
                  <c:v>434905.43758221227</c:v>
                </c:pt>
                <c:pt idx="25">
                  <c:v>431913.90622919053</c:v>
                </c:pt>
                <c:pt idx="26">
                  <c:v>427517.3751368458</c:v>
                </c:pt>
                <c:pt idx="27">
                  <c:v>428467.77532837697</c:v>
                </c:pt>
                <c:pt idx="28">
                  <c:v>417539.43539947213</c:v>
                </c:pt>
                <c:pt idx="29">
                  <c:v>415453.47656933259</c:v>
                </c:pt>
                <c:pt idx="30">
                  <c:v>399323.03332873469</c:v>
                </c:pt>
                <c:pt idx="31">
                  <c:v>383388.96381000971</c:v>
                </c:pt>
                <c:pt idx="32">
                  <c:v>385141.9916828709</c:v>
                </c:pt>
                <c:pt idx="33">
                  <c:v>365664.25178782502</c:v>
                </c:pt>
                <c:pt idx="34">
                  <c:v>377272.04919350555</c:v>
                </c:pt>
                <c:pt idx="35">
                  <c:v>385838.46562942414</c:v>
                </c:pt>
                <c:pt idx="36">
                  <c:v>376659.65504273085</c:v>
                </c:pt>
                <c:pt idx="37">
                  <c:v>369499.31093621004</c:v>
                </c:pt>
                <c:pt idx="38">
                  <c:v>366870.93750191858</c:v>
                </c:pt>
                <c:pt idx="39">
                  <c:v>364460.14007902477</c:v>
                </c:pt>
                <c:pt idx="40">
                  <c:v>378701.09405597189</c:v>
                </c:pt>
                <c:pt idx="41">
                  <c:v>389951.99211697764</c:v>
                </c:pt>
                <c:pt idx="42">
                  <c:v>388980.45631920052</c:v>
                </c:pt>
                <c:pt idx="43">
                  <c:v>383287.23423771665</c:v>
                </c:pt>
                <c:pt idx="44">
                  <c:v>385841.1991992651</c:v>
                </c:pt>
                <c:pt idx="45">
                  <c:v>386211.69743822393</c:v>
                </c:pt>
                <c:pt idx="46">
                  <c:v>392087.3503997603</c:v>
                </c:pt>
                <c:pt idx="47">
                  <c:v>392230.45503949263</c:v>
                </c:pt>
                <c:pt idx="48">
                  <c:v>401252.26070466574</c:v>
                </c:pt>
                <c:pt idx="49">
                  <c:v>403362.19671486173</c:v>
                </c:pt>
                <c:pt idx="50">
                  <c:v>405654.28349342989</c:v>
                </c:pt>
                <c:pt idx="51">
                  <c:v>401613.54410357273</c:v>
                </c:pt>
                <c:pt idx="52">
                  <c:v>389448.57803679915</c:v>
                </c:pt>
                <c:pt idx="53">
                  <c:v>389289.48463768192</c:v>
                </c:pt>
                <c:pt idx="54">
                  <c:v>391544.6841200582</c:v>
                </c:pt>
                <c:pt idx="55">
                  <c:v>384302.3975080325</c:v>
                </c:pt>
                <c:pt idx="56">
                  <c:v>385127.95973143494</c:v>
                </c:pt>
                <c:pt idx="57">
                  <c:v>385329.56522350956</c:v>
                </c:pt>
                <c:pt idx="58">
                  <c:v>386736.1475878394</c:v>
                </c:pt>
                <c:pt idx="59">
                  <c:v>391178.70070863178</c:v>
                </c:pt>
                <c:pt idx="60">
                  <c:v>395787.69734090433</c:v>
                </c:pt>
                <c:pt idx="61">
                  <c:v>389494.57880852424</c:v>
                </c:pt>
                <c:pt idx="62">
                  <c:v>390022.77489082463</c:v>
                </c:pt>
                <c:pt idx="63">
                  <c:v>381747.81572080893</c:v>
                </c:pt>
                <c:pt idx="64">
                  <c:v>378610.77991287998</c:v>
                </c:pt>
                <c:pt idx="65">
                  <c:v>383435.58785969694</c:v>
                </c:pt>
                <c:pt idx="66">
                  <c:v>382594.76941621664</c:v>
                </c:pt>
                <c:pt idx="67">
                  <c:v>385111.19514552073</c:v>
                </c:pt>
                <c:pt idx="68">
                  <c:v>382731.75310193602</c:v>
                </c:pt>
                <c:pt idx="69">
                  <c:v>379620.27596907911</c:v>
                </c:pt>
                <c:pt idx="70">
                  <c:v>370397.02069373045</c:v>
                </c:pt>
                <c:pt idx="71">
                  <c:v>376388.87795285118</c:v>
                </c:pt>
                <c:pt idx="72">
                  <c:v>375245.53558245586</c:v>
                </c:pt>
                <c:pt idx="73">
                  <c:v>376703.85569354484</c:v>
                </c:pt>
                <c:pt idx="74">
                  <c:v>375159.30133397022</c:v>
                </c:pt>
                <c:pt idx="75">
                  <c:v>373722.812983468</c:v>
                </c:pt>
                <c:pt idx="76">
                  <c:v>372867.05559454707</c:v>
                </c:pt>
                <c:pt idx="77">
                  <c:v>363926.50546168</c:v>
                </c:pt>
                <c:pt idx="78">
                  <c:v>361086.57485171937</c:v>
                </c:pt>
                <c:pt idx="79">
                  <c:v>361523.51071921468</c:v>
                </c:pt>
                <c:pt idx="80">
                  <c:v>365381.54577307566</c:v>
                </c:pt>
                <c:pt idx="81">
                  <c:v>369226.17834233935</c:v>
                </c:pt>
                <c:pt idx="82">
                  <c:v>373410.12887667026</c:v>
                </c:pt>
                <c:pt idx="83">
                  <c:v>376200.99694388575</c:v>
                </c:pt>
                <c:pt idx="84">
                  <c:v>374597.61194604955</c:v>
                </c:pt>
                <c:pt idx="85">
                  <c:v>374286.13163254922</c:v>
                </c:pt>
                <c:pt idx="86">
                  <c:v>370669.9112181284</c:v>
                </c:pt>
                <c:pt idx="87">
                  <c:v>369425.75807774701</c:v>
                </c:pt>
                <c:pt idx="88">
                  <c:v>375678.46676446585</c:v>
                </c:pt>
                <c:pt idx="89">
                  <c:v>377298.75382762105</c:v>
                </c:pt>
                <c:pt idx="90">
                  <c:v>370821.47359646327</c:v>
                </c:pt>
                <c:pt idx="91">
                  <c:v>363982.93354242039</c:v>
                </c:pt>
                <c:pt idx="92">
                  <c:v>365628.76337401534</c:v>
                </c:pt>
                <c:pt idx="93">
                  <c:v>370853.70454510389</c:v>
                </c:pt>
                <c:pt idx="94">
                  <c:v>372233.03468255315</c:v>
                </c:pt>
                <c:pt idx="95">
                  <c:v>365328.61358395708</c:v>
                </c:pt>
                <c:pt idx="96">
                  <c:v>360139.60043210635</c:v>
                </c:pt>
                <c:pt idx="97">
                  <c:v>350292.02228517388</c:v>
                </c:pt>
                <c:pt idx="98">
                  <c:v>342372.09801313124</c:v>
                </c:pt>
                <c:pt idx="99">
                  <c:v>337930.62858778873</c:v>
                </c:pt>
                <c:pt idx="100">
                  <c:v>343401.56416578608</c:v>
                </c:pt>
                <c:pt idx="101">
                  <c:v>340670.20836922468</c:v>
                </c:pt>
                <c:pt idx="102">
                  <c:v>322984.10537525878</c:v>
                </c:pt>
                <c:pt idx="103">
                  <c:v>318983.65028790047</c:v>
                </c:pt>
                <c:pt idx="104">
                  <c:v>319457.75276011421</c:v>
                </c:pt>
                <c:pt idx="105">
                  <c:v>298492.87204440881</c:v>
                </c:pt>
                <c:pt idx="106">
                  <c:v>267340.84122461802</c:v>
                </c:pt>
                <c:pt idx="107">
                  <c:v>259009.22411156865</c:v>
                </c:pt>
                <c:pt idx="108">
                  <c:v>265721.13537134032</c:v>
                </c:pt>
                <c:pt idx="109">
                  <c:v>249045.79912380112</c:v>
                </c:pt>
                <c:pt idx="110">
                  <c:v>231234.84707320316</c:v>
                </c:pt>
                <c:pt idx="111">
                  <c:v>239021.21451571095</c:v>
                </c:pt>
                <c:pt idx="112">
                  <c:v>248397.11499589839</c:v>
                </c:pt>
                <c:pt idx="113">
                  <c:v>253414.52203402811</c:v>
                </c:pt>
                <c:pt idx="114">
                  <c:v>250734.84199780331</c:v>
                </c:pt>
                <c:pt idx="115">
                  <c:v>258558.39888135155</c:v>
                </c:pt>
                <c:pt idx="116">
                  <c:v>261783.97203061299</c:v>
                </c:pt>
                <c:pt idx="117">
                  <c:v>264876.08479729039</c:v>
                </c:pt>
                <c:pt idx="118">
                  <c:v>259520.80887611338</c:v>
                </c:pt>
                <c:pt idx="119">
                  <c:v>266069.44408422557</c:v>
                </c:pt>
                <c:pt idx="120">
                  <c:v>262891.7767976817</c:v>
                </c:pt>
                <c:pt idx="121">
                  <c:v>256766.18055064272</c:v>
                </c:pt>
                <c:pt idx="122">
                  <c:v>257836.88479837432</c:v>
                </c:pt>
                <c:pt idx="123">
                  <c:v>262498.4308390998</c:v>
                </c:pt>
                <c:pt idx="124">
                  <c:v>262624.9792602075</c:v>
                </c:pt>
                <c:pt idx="125">
                  <c:v>250419.99615257978</c:v>
                </c:pt>
                <c:pt idx="126">
                  <c:v>243036.13574377843</c:v>
                </c:pt>
                <c:pt idx="127">
                  <c:v>249217.84912428624</c:v>
                </c:pt>
                <c:pt idx="128">
                  <c:v>242052.76069779508</c:v>
                </c:pt>
                <c:pt idx="129">
                  <c:v>249748.69594902618</c:v>
                </c:pt>
                <c:pt idx="130">
                  <c:v>251569.96042393261</c:v>
                </c:pt>
                <c:pt idx="131">
                  <c:v>247379.92485261447</c:v>
                </c:pt>
                <c:pt idx="132">
                  <c:v>251545.25011354548</c:v>
                </c:pt>
                <c:pt idx="133">
                  <c:v>251108.07605050219</c:v>
                </c:pt>
                <c:pt idx="134">
                  <c:v>252577.82207073632</c:v>
                </c:pt>
                <c:pt idx="135">
                  <c:v>249028.67061636536</c:v>
                </c:pt>
                <c:pt idx="136">
                  <c:v>251300.31441338614</c:v>
                </c:pt>
                <c:pt idx="137">
                  <c:v>248146.32597523148</c:v>
                </c:pt>
                <c:pt idx="138">
                  <c:v>242205.36967735316</c:v>
                </c:pt>
                <c:pt idx="139">
                  <c:v>238550.36551156169</c:v>
                </c:pt>
                <c:pt idx="140">
                  <c:v>230523.90761588403</c:v>
                </c:pt>
                <c:pt idx="141">
                  <c:v>220182.74312810131</c:v>
                </c:pt>
                <c:pt idx="142">
                  <c:v>229089.39235100133</c:v>
                </c:pt>
                <c:pt idx="143">
                  <c:v>224994.17172832345</c:v>
                </c:pt>
                <c:pt idx="144">
                  <c:v>224308.95485763796</c:v>
                </c:pt>
                <c:pt idx="145">
                  <c:v>226968.67266461422</c:v>
                </c:pt>
                <c:pt idx="146">
                  <c:v>228529.26250600329</c:v>
                </c:pt>
                <c:pt idx="147">
                  <c:v>228198.4268415735</c:v>
                </c:pt>
                <c:pt idx="148">
                  <c:v>225112.13677544458</c:v>
                </c:pt>
                <c:pt idx="149">
                  <c:v>216209.67931049221</c:v>
                </c:pt>
                <c:pt idx="150">
                  <c:v>217238.00030428762</c:v>
                </c:pt>
                <c:pt idx="151">
                  <c:v>216681.28122393467</c:v>
                </c:pt>
                <c:pt idx="152">
                  <c:v>216062.13639290875</c:v>
                </c:pt>
                <c:pt idx="153">
                  <c:v>215765.69254985356</c:v>
                </c:pt>
                <c:pt idx="154">
                  <c:v>210433.0802994754</c:v>
                </c:pt>
                <c:pt idx="155">
                  <c:v>208006.17902009015</c:v>
                </c:pt>
                <c:pt idx="156">
                  <c:v>205274.81994765007</c:v>
                </c:pt>
                <c:pt idx="157">
                  <c:v>206482.38124446958</c:v>
                </c:pt>
                <c:pt idx="158">
                  <c:v>204992.01409749893</c:v>
                </c:pt>
                <c:pt idx="159">
                  <c:v>205582.89403316443</c:v>
                </c:pt>
                <c:pt idx="160">
                  <c:v>205158.1589516901</c:v>
                </c:pt>
                <c:pt idx="161">
                  <c:v>202126.16704977542</c:v>
                </c:pt>
                <c:pt idx="162">
                  <c:v>195807.68655448311</c:v>
                </c:pt>
                <c:pt idx="163">
                  <c:v>197748.99606949565</c:v>
                </c:pt>
                <c:pt idx="164">
                  <c:v>190584.13262589209</c:v>
                </c:pt>
                <c:pt idx="165">
                  <c:v>191308.36664094936</c:v>
                </c:pt>
                <c:pt idx="166">
                  <c:v>193178.16526072961</c:v>
                </c:pt>
                <c:pt idx="167">
                  <c:v>192450.58417442406</c:v>
                </c:pt>
                <c:pt idx="168">
                  <c:v>190935.08065836737</c:v>
                </c:pt>
                <c:pt idx="169">
                  <c:v>185577.64962672594</c:v>
                </c:pt>
                <c:pt idx="170">
                  <c:v>186694.88338760447</c:v>
                </c:pt>
                <c:pt idx="171">
                  <c:v>183879.76279771441</c:v>
                </c:pt>
                <c:pt idx="172">
                  <c:v>181811.81310705841</c:v>
                </c:pt>
                <c:pt idx="173">
                  <c:v>181518.91088405429</c:v>
                </c:pt>
                <c:pt idx="174">
                  <c:v>179881.01312455954</c:v>
                </c:pt>
                <c:pt idx="175">
                  <c:v>174998.53550791036</c:v>
                </c:pt>
                <c:pt idx="176">
                  <c:v>176014.67966580697</c:v>
                </c:pt>
                <c:pt idx="177">
                  <c:v>170842.3075520019</c:v>
                </c:pt>
                <c:pt idx="178">
                  <c:v>170350.84545238919</c:v>
                </c:pt>
                <c:pt idx="179">
                  <c:v>169856.21435970787</c:v>
                </c:pt>
                <c:pt idx="180">
                  <c:v>166273.67432681326</c:v>
                </c:pt>
                <c:pt idx="181">
                  <c:v>162056.63469352605</c:v>
                </c:pt>
                <c:pt idx="182">
                  <c:v>162432.53542791153</c:v>
                </c:pt>
                <c:pt idx="183">
                  <c:v>158016.43894034091</c:v>
                </c:pt>
                <c:pt idx="184">
                  <c:v>155084.55769725668</c:v>
                </c:pt>
                <c:pt idx="185">
                  <c:v>152270.28764470413</c:v>
                </c:pt>
                <c:pt idx="186">
                  <c:v>146453.78500272828</c:v>
                </c:pt>
                <c:pt idx="187">
                  <c:v>145283.11847895119</c:v>
                </c:pt>
                <c:pt idx="188">
                  <c:v>137164.18554147982</c:v>
                </c:pt>
                <c:pt idx="189">
                  <c:v>132556.97961564109</c:v>
                </c:pt>
                <c:pt idx="190">
                  <c:v>134822.60160906546</c:v>
                </c:pt>
                <c:pt idx="191">
                  <c:v>131396.85188667101</c:v>
                </c:pt>
                <c:pt idx="192">
                  <c:v>126619.74693514779</c:v>
                </c:pt>
                <c:pt idx="193">
                  <c:v>120745.0254734481</c:v>
                </c:pt>
                <c:pt idx="194">
                  <c:v>117771.45245834594</c:v>
                </c:pt>
                <c:pt idx="195">
                  <c:v>118761.61646381806</c:v>
                </c:pt>
                <c:pt idx="196">
                  <c:v>115657.29942168515</c:v>
                </c:pt>
                <c:pt idx="197">
                  <c:v>113140.68242330359</c:v>
                </c:pt>
                <c:pt idx="198">
                  <c:v>110926.16413995289</c:v>
                </c:pt>
                <c:pt idx="199">
                  <c:v>109770.69251206954</c:v>
                </c:pt>
                <c:pt idx="200">
                  <c:v>106233.76497767353</c:v>
                </c:pt>
                <c:pt idx="201">
                  <c:v>102784.27806853133</c:v>
                </c:pt>
                <c:pt idx="202">
                  <c:v>98002.078267193865</c:v>
                </c:pt>
                <c:pt idx="203">
                  <c:v>95084.231687550724</c:v>
                </c:pt>
                <c:pt idx="204">
                  <c:v>92580.698439206128</c:v>
                </c:pt>
                <c:pt idx="205">
                  <c:v>89911.447923121494</c:v>
                </c:pt>
                <c:pt idx="206">
                  <c:v>88416.345251160383</c:v>
                </c:pt>
                <c:pt idx="207">
                  <c:v>84886.483477787071</c:v>
                </c:pt>
                <c:pt idx="208">
                  <c:v>82123.181884810911</c:v>
                </c:pt>
                <c:pt idx="209">
                  <c:v>79409.530807329545</c:v>
                </c:pt>
                <c:pt idx="210">
                  <c:v>76103.207678244391</c:v>
                </c:pt>
                <c:pt idx="211">
                  <c:v>73469.233631064955</c:v>
                </c:pt>
                <c:pt idx="212">
                  <c:v>70370.712765932069</c:v>
                </c:pt>
                <c:pt idx="213">
                  <c:v>67323.510746593369</c:v>
                </c:pt>
                <c:pt idx="214">
                  <c:v>64608.151046861611</c:v>
                </c:pt>
                <c:pt idx="215">
                  <c:v>62003.332489415639</c:v>
                </c:pt>
                <c:pt idx="216">
                  <c:v>58859.983133299931</c:v>
                </c:pt>
                <c:pt idx="217">
                  <c:v>56515.88306276514</c:v>
                </c:pt>
                <c:pt idx="218">
                  <c:v>51574.561141333259</c:v>
                </c:pt>
                <c:pt idx="219">
                  <c:v>47396.732709956421</c:v>
                </c:pt>
                <c:pt idx="220">
                  <c:v>43638.626106913682</c:v>
                </c:pt>
                <c:pt idx="221">
                  <c:v>40638.325187521739</c:v>
                </c:pt>
                <c:pt idx="222">
                  <c:v>37122.148679345271</c:v>
                </c:pt>
                <c:pt idx="223">
                  <c:v>34158.665079370119</c:v>
                </c:pt>
                <c:pt idx="224">
                  <c:v>31154.080245552359</c:v>
                </c:pt>
                <c:pt idx="225">
                  <c:v>27515.393864014011</c:v>
                </c:pt>
                <c:pt idx="226">
                  <c:v>22846.164554174917</c:v>
                </c:pt>
                <c:pt idx="227">
                  <c:v>19495.333150620358</c:v>
                </c:pt>
                <c:pt idx="228">
                  <c:v>15094.198424256019</c:v>
                </c:pt>
                <c:pt idx="229">
                  <c:v>12036.809414369769</c:v>
                </c:pt>
                <c:pt idx="230">
                  <c:v>8541.2480420945067</c:v>
                </c:pt>
                <c:pt idx="231">
                  <c:v>4991.7329514062567</c:v>
                </c:pt>
                <c:pt idx="232">
                  <c:v>1357.3873666275217</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numCache>
            </c:numRef>
          </c:val>
          <c:smooth val="0"/>
          <c:extLst>
            <c:ext xmlns:c16="http://schemas.microsoft.com/office/drawing/2014/chart" uri="{C3380CC4-5D6E-409C-BE32-E72D297353CC}">
              <c16:uniqueId val="{00000002-06B4-4EE3-8882-4478B98F1891}"/>
            </c:ext>
          </c:extLst>
        </c:ser>
        <c:ser>
          <c:idx val="3"/>
          <c:order val="3"/>
          <c:tx>
            <c:strRef>
              <c:f>'3 - Lessons'!$BM$9</c:f>
              <c:strCache>
                <c:ptCount val="1"/>
                <c:pt idx="0">
                  <c:v>7%</c:v>
                </c:pt>
              </c:strCache>
            </c:strRef>
          </c:tx>
          <c:spPr>
            <a:ln w="19050" cap="rnd">
              <a:solidFill>
                <a:srgbClr val="B889DB"/>
              </a:solidFill>
              <a:round/>
            </a:ln>
            <a:effectLst/>
          </c:spPr>
          <c:marker>
            <c:symbol val="none"/>
          </c:marker>
          <c:cat>
            <c:multiLvlStrRef>
              <c:f>'3 - Lessons'!$AV$10:$AW$280</c:f>
              <c:multiLvlStrCache>
                <c:ptCount val="259"/>
                <c:lvl>
                  <c:pt idx="0">
                    <c:v>2000</c:v>
                  </c:pt>
                  <c:pt idx="60">
                    <c:v>2005</c:v>
                  </c:pt>
                  <c:pt idx="120">
                    <c:v>2010</c:v>
                  </c:pt>
                  <c:pt idx="180">
                    <c:v>2015</c:v>
                  </c:pt>
                  <c:pt idx="240">
                    <c:v>2020</c:v>
                  </c:pt>
                </c:lvl>
                <c:lvl>
                  <c:pt idx="0">
                    <c:v>Age 65</c:v>
                  </c:pt>
                  <c:pt idx="1">
                    <c:v> </c:v>
                  </c:pt>
                  <c:pt idx="2">
                    <c:v> </c:v>
                  </c:pt>
                  <c:pt idx="3">
                    <c:v> </c:v>
                  </c:pt>
                  <c:pt idx="4">
                    <c:v> </c:v>
                  </c:pt>
                  <c:pt idx="5">
                    <c:v> </c:v>
                  </c:pt>
                  <c:pt idx="6">
                    <c:v> </c:v>
                  </c:pt>
                  <c:pt idx="7">
                    <c:v> </c:v>
                  </c:pt>
                  <c:pt idx="8">
                    <c:v> </c:v>
                  </c:pt>
                  <c:pt idx="9">
                    <c:v> </c:v>
                  </c:pt>
                  <c:pt idx="10">
                    <c:v> </c:v>
                  </c:pt>
                  <c:pt idx="11">
                    <c:v> </c:v>
                  </c:pt>
                  <c:pt idx="12">
                    <c:v> </c:v>
                  </c:pt>
                  <c:pt idx="13">
                    <c:v> </c:v>
                  </c:pt>
                  <c:pt idx="14">
                    <c:v> </c:v>
                  </c:pt>
                  <c:pt idx="15">
                    <c:v> </c:v>
                  </c:pt>
                  <c:pt idx="16">
                    <c:v> </c:v>
                  </c:pt>
                  <c:pt idx="17">
                    <c:v> </c:v>
                  </c:pt>
                  <c:pt idx="18">
                    <c:v> </c:v>
                  </c:pt>
                  <c:pt idx="19">
                    <c:v> </c:v>
                  </c:pt>
                  <c:pt idx="20">
                    <c:v> </c:v>
                  </c:pt>
                  <c:pt idx="21">
                    <c:v> </c:v>
                  </c:pt>
                  <c:pt idx="22">
                    <c:v> </c:v>
                  </c:pt>
                  <c:pt idx="23">
                    <c:v> </c:v>
                  </c:pt>
                  <c:pt idx="24">
                    <c:v> </c:v>
                  </c:pt>
                  <c:pt idx="25">
                    <c:v> </c:v>
                  </c:pt>
                  <c:pt idx="26">
                    <c:v> </c:v>
                  </c:pt>
                  <c:pt idx="27">
                    <c:v> </c:v>
                  </c:pt>
                  <c:pt idx="28">
                    <c:v> </c:v>
                  </c:pt>
                  <c:pt idx="29">
                    <c:v> </c:v>
                  </c:pt>
                  <c:pt idx="30">
                    <c:v> </c:v>
                  </c:pt>
                  <c:pt idx="31">
                    <c:v> </c:v>
                  </c:pt>
                  <c:pt idx="32">
                    <c:v> </c:v>
                  </c:pt>
                  <c:pt idx="33">
                    <c:v> </c:v>
                  </c:pt>
                  <c:pt idx="34">
                    <c:v> </c:v>
                  </c:pt>
                  <c:pt idx="35">
                    <c:v> </c:v>
                  </c:pt>
                  <c:pt idx="36">
                    <c:v> </c:v>
                  </c:pt>
                  <c:pt idx="37">
                    <c:v> </c:v>
                  </c:pt>
                  <c:pt idx="38">
                    <c:v> </c:v>
                  </c:pt>
                  <c:pt idx="39">
                    <c:v> </c:v>
                  </c:pt>
                  <c:pt idx="40">
                    <c:v> </c:v>
                  </c:pt>
                  <c:pt idx="41">
                    <c:v> </c:v>
                  </c:pt>
                  <c:pt idx="42">
                    <c:v> </c:v>
                  </c:pt>
                  <c:pt idx="43">
                    <c:v> </c:v>
                  </c:pt>
                  <c:pt idx="44">
                    <c:v> </c:v>
                  </c:pt>
                  <c:pt idx="45">
                    <c:v> </c:v>
                  </c:pt>
                  <c:pt idx="46">
                    <c:v> </c:v>
                  </c:pt>
                  <c:pt idx="47">
                    <c:v> </c:v>
                  </c:pt>
                  <c:pt idx="48">
                    <c:v> </c:v>
                  </c:pt>
                  <c:pt idx="49">
                    <c:v> </c:v>
                  </c:pt>
                  <c:pt idx="50">
                    <c:v> </c:v>
                  </c:pt>
                  <c:pt idx="51">
                    <c:v> </c:v>
                  </c:pt>
                  <c:pt idx="52">
                    <c:v> </c:v>
                  </c:pt>
                  <c:pt idx="53">
                    <c:v> </c:v>
                  </c:pt>
                  <c:pt idx="54">
                    <c:v> </c:v>
                  </c:pt>
                  <c:pt idx="55">
                    <c:v> </c:v>
                  </c:pt>
                  <c:pt idx="56">
                    <c:v> </c:v>
                  </c:pt>
                  <c:pt idx="57">
                    <c:v> </c:v>
                  </c:pt>
                  <c:pt idx="58">
                    <c:v> </c:v>
                  </c:pt>
                  <c:pt idx="59">
                    <c:v> </c:v>
                  </c:pt>
                  <c:pt idx="60">
                    <c:v>Age 70</c:v>
                  </c:pt>
                  <c:pt idx="61">
                    <c:v> </c:v>
                  </c:pt>
                  <c:pt idx="62">
                    <c:v> </c:v>
                  </c:pt>
                  <c:pt idx="63">
                    <c:v> </c:v>
                  </c:pt>
                  <c:pt idx="64">
                    <c:v> </c:v>
                  </c:pt>
                  <c:pt idx="65">
                    <c:v> </c:v>
                  </c:pt>
                  <c:pt idx="66">
                    <c:v> </c:v>
                  </c:pt>
                  <c:pt idx="67">
                    <c:v> </c:v>
                  </c:pt>
                  <c:pt idx="68">
                    <c:v> </c:v>
                  </c:pt>
                  <c:pt idx="69">
                    <c:v> </c:v>
                  </c:pt>
                  <c:pt idx="70">
                    <c:v> </c:v>
                  </c:pt>
                  <c:pt idx="71">
                    <c:v> </c:v>
                  </c:pt>
                  <c:pt idx="72">
                    <c:v> </c:v>
                  </c:pt>
                  <c:pt idx="73">
                    <c:v> </c:v>
                  </c:pt>
                  <c:pt idx="74">
                    <c:v> </c:v>
                  </c:pt>
                  <c:pt idx="75">
                    <c:v> </c:v>
                  </c:pt>
                  <c:pt idx="76">
                    <c:v> </c:v>
                  </c:pt>
                  <c:pt idx="77">
                    <c:v> </c:v>
                  </c:pt>
                  <c:pt idx="78">
                    <c:v> </c:v>
                  </c:pt>
                  <c:pt idx="79">
                    <c:v> </c:v>
                  </c:pt>
                  <c:pt idx="80">
                    <c:v> </c:v>
                  </c:pt>
                  <c:pt idx="81">
                    <c:v> </c:v>
                  </c:pt>
                  <c:pt idx="82">
                    <c:v> </c:v>
                  </c:pt>
                  <c:pt idx="83">
                    <c:v> </c:v>
                  </c:pt>
                  <c:pt idx="84">
                    <c:v> </c:v>
                  </c:pt>
                  <c:pt idx="85">
                    <c:v> </c:v>
                  </c:pt>
                  <c:pt idx="86">
                    <c:v> </c:v>
                  </c:pt>
                  <c:pt idx="87">
                    <c:v> </c:v>
                  </c:pt>
                  <c:pt idx="88">
                    <c:v> </c:v>
                  </c:pt>
                  <c:pt idx="89">
                    <c:v> </c:v>
                  </c:pt>
                  <c:pt idx="90">
                    <c:v> </c:v>
                  </c:pt>
                  <c:pt idx="91">
                    <c:v> </c:v>
                  </c:pt>
                  <c:pt idx="92">
                    <c:v> </c:v>
                  </c:pt>
                  <c:pt idx="93">
                    <c:v> </c:v>
                  </c:pt>
                  <c:pt idx="94">
                    <c:v> </c:v>
                  </c:pt>
                  <c:pt idx="95">
                    <c:v> </c:v>
                  </c:pt>
                  <c:pt idx="96">
                    <c:v> </c:v>
                  </c:pt>
                  <c:pt idx="97">
                    <c:v> </c:v>
                  </c:pt>
                  <c:pt idx="98">
                    <c:v> </c:v>
                  </c:pt>
                  <c:pt idx="99">
                    <c:v> </c:v>
                  </c:pt>
                  <c:pt idx="100">
                    <c:v> </c:v>
                  </c:pt>
                  <c:pt idx="101">
                    <c:v> </c:v>
                  </c:pt>
                  <c:pt idx="102">
                    <c:v> </c:v>
                  </c:pt>
                  <c:pt idx="103">
                    <c:v> </c:v>
                  </c:pt>
                  <c:pt idx="104">
                    <c:v> </c:v>
                  </c:pt>
                  <c:pt idx="105">
                    <c:v> </c:v>
                  </c:pt>
                  <c:pt idx="106">
                    <c:v> </c:v>
                  </c:pt>
                  <c:pt idx="107">
                    <c:v> </c:v>
                  </c:pt>
                  <c:pt idx="108">
                    <c:v> </c:v>
                  </c:pt>
                  <c:pt idx="109">
                    <c:v> </c:v>
                  </c:pt>
                  <c:pt idx="110">
                    <c:v> </c:v>
                  </c:pt>
                  <c:pt idx="111">
                    <c:v> </c:v>
                  </c:pt>
                  <c:pt idx="112">
                    <c:v> </c:v>
                  </c:pt>
                  <c:pt idx="113">
                    <c:v> </c:v>
                  </c:pt>
                  <c:pt idx="114">
                    <c:v> </c:v>
                  </c:pt>
                  <c:pt idx="115">
                    <c:v> </c:v>
                  </c:pt>
                  <c:pt idx="116">
                    <c:v> </c:v>
                  </c:pt>
                  <c:pt idx="117">
                    <c:v> </c:v>
                  </c:pt>
                  <c:pt idx="118">
                    <c:v> </c:v>
                  </c:pt>
                  <c:pt idx="119">
                    <c:v> </c:v>
                  </c:pt>
                  <c:pt idx="120">
                    <c:v>Age 75</c:v>
                  </c:pt>
                  <c:pt idx="121">
                    <c:v> </c:v>
                  </c:pt>
                  <c:pt idx="122">
                    <c:v> </c:v>
                  </c:pt>
                  <c:pt idx="123">
                    <c:v> </c:v>
                  </c:pt>
                  <c:pt idx="124">
                    <c:v> </c:v>
                  </c:pt>
                  <c:pt idx="125">
                    <c:v> </c:v>
                  </c:pt>
                  <c:pt idx="126">
                    <c:v> </c:v>
                  </c:pt>
                  <c:pt idx="127">
                    <c:v> </c:v>
                  </c:pt>
                  <c:pt idx="128">
                    <c:v> </c:v>
                  </c:pt>
                  <c:pt idx="129">
                    <c:v> </c:v>
                  </c:pt>
                  <c:pt idx="130">
                    <c:v> </c:v>
                  </c:pt>
                  <c:pt idx="131">
                    <c:v> </c:v>
                  </c:pt>
                  <c:pt idx="132">
                    <c:v> </c:v>
                  </c:pt>
                  <c:pt idx="133">
                    <c:v> </c:v>
                  </c:pt>
                  <c:pt idx="134">
                    <c:v> </c:v>
                  </c:pt>
                  <c:pt idx="135">
                    <c:v> </c:v>
                  </c:pt>
                  <c:pt idx="136">
                    <c:v> </c:v>
                  </c:pt>
                  <c:pt idx="137">
                    <c:v> </c:v>
                  </c:pt>
                  <c:pt idx="138">
                    <c:v> </c:v>
                  </c:pt>
                  <c:pt idx="139">
                    <c:v> </c:v>
                  </c:pt>
                  <c:pt idx="140">
                    <c:v> </c:v>
                  </c:pt>
                  <c:pt idx="141">
                    <c:v> </c:v>
                  </c:pt>
                  <c:pt idx="142">
                    <c:v> </c:v>
                  </c:pt>
                  <c:pt idx="143">
                    <c:v> </c:v>
                  </c:pt>
                  <c:pt idx="144">
                    <c:v> </c:v>
                  </c:pt>
                  <c:pt idx="145">
                    <c:v> </c:v>
                  </c:pt>
                  <c:pt idx="146">
                    <c:v> </c:v>
                  </c:pt>
                  <c:pt idx="147">
                    <c:v> </c:v>
                  </c:pt>
                  <c:pt idx="148">
                    <c:v> </c:v>
                  </c:pt>
                  <c:pt idx="149">
                    <c:v> </c:v>
                  </c:pt>
                  <c:pt idx="150">
                    <c:v> </c:v>
                  </c:pt>
                  <c:pt idx="151">
                    <c:v> </c:v>
                  </c:pt>
                  <c:pt idx="152">
                    <c:v> </c:v>
                  </c:pt>
                  <c:pt idx="153">
                    <c:v> </c:v>
                  </c:pt>
                  <c:pt idx="154">
                    <c:v> </c:v>
                  </c:pt>
                  <c:pt idx="155">
                    <c:v> </c:v>
                  </c:pt>
                  <c:pt idx="156">
                    <c:v> </c:v>
                  </c:pt>
                  <c:pt idx="157">
                    <c:v> </c:v>
                  </c:pt>
                  <c:pt idx="158">
                    <c:v> </c:v>
                  </c:pt>
                  <c:pt idx="159">
                    <c:v> </c:v>
                  </c:pt>
                  <c:pt idx="160">
                    <c:v> </c:v>
                  </c:pt>
                  <c:pt idx="161">
                    <c:v> </c:v>
                  </c:pt>
                  <c:pt idx="162">
                    <c:v> </c:v>
                  </c:pt>
                  <c:pt idx="163">
                    <c:v> </c:v>
                  </c:pt>
                  <c:pt idx="164">
                    <c:v> </c:v>
                  </c:pt>
                  <c:pt idx="165">
                    <c:v> </c:v>
                  </c:pt>
                  <c:pt idx="166">
                    <c:v> </c:v>
                  </c:pt>
                  <c:pt idx="167">
                    <c:v> </c:v>
                  </c:pt>
                  <c:pt idx="168">
                    <c:v> </c:v>
                  </c:pt>
                  <c:pt idx="169">
                    <c:v> </c:v>
                  </c:pt>
                  <c:pt idx="170">
                    <c:v> </c:v>
                  </c:pt>
                  <c:pt idx="171">
                    <c:v> </c:v>
                  </c:pt>
                  <c:pt idx="172">
                    <c:v> </c:v>
                  </c:pt>
                  <c:pt idx="173">
                    <c:v> </c:v>
                  </c:pt>
                  <c:pt idx="174">
                    <c:v> </c:v>
                  </c:pt>
                  <c:pt idx="175">
                    <c:v> </c:v>
                  </c:pt>
                  <c:pt idx="176">
                    <c:v> </c:v>
                  </c:pt>
                  <c:pt idx="177">
                    <c:v> </c:v>
                  </c:pt>
                  <c:pt idx="178">
                    <c:v> </c:v>
                  </c:pt>
                  <c:pt idx="179">
                    <c:v> </c:v>
                  </c:pt>
                  <c:pt idx="180">
                    <c:v>Age 80</c:v>
                  </c:pt>
                  <c:pt idx="181">
                    <c:v> </c:v>
                  </c:pt>
                  <c:pt idx="182">
                    <c:v> </c:v>
                  </c:pt>
                  <c:pt idx="183">
                    <c:v> </c:v>
                  </c:pt>
                  <c:pt idx="184">
                    <c:v> </c:v>
                  </c:pt>
                  <c:pt idx="185">
                    <c:v> </c:v>
                  </c:pt>
                  <c:pt idx="186">
                    <c:v> </c:v>
                  </c:pt>
                  <c:pt idx="187">
                    <c:v> </c:v>
                  </c:pt>
                  <c:pt idx="188">
                    <c:v> </c:v>
                  </c:pt>
                  <c:pt idx="189">
                    <c:v> </c:v>
                  </c:pt>
                  <c:pt idx="190">
                    <c:v> </c:v>
                  </c:pt>
                  <c:pt idx="191">
                    <c:v> </c:v>
                  </c:pt>
                  <c:pt idx="192">
                    <c:v> </c:v>
                  </c:pt>
                  <c:pt idx="193">
                    <c:v> </c:v>
                  </c:pt>
                  <c:pt idx="194">
                    <c:v> </c:v>
                  </c:pt>
                  <c:pt idx="195">
                    <c:v> </c:v>
                  </c:pt>
                  <c:pt idx="196">
                    <c:v> </c:v>
                  </c:pt>
                  <c:pt idx="197">
                    <c:v> </c:v>
                  </c:pt>
                  <c:pt idx="198">
                    <c:v> </c:v>
                  </c:pt>
                  <c:pt idx="199">
                    <c:v> </c:v>
                  </c:pt>
                  <c:pt idx="200">
                    <c:v> </c:v>
                  </c:pt>
                  <c:pt idx="201">
                    <c:v> </c:v>
                  </c:pt>
                  <c:pt idx="202">
                    <c:v> </c:v>
                  </c:pt>
                  <c:pt idx="203">
                    <c:v> </c:v>
                  </c:pt>
                  <c:pt idx="204">
                    <c:v> </c:v>
                  </c:pt>
                  <c:pt idx="205">
                    <c:v> </c:v>
                  </c:pt>
                  <c:pt idx="206">
                    <c:v> </c:v>
                  </c:pt>
                  <c:pt idx="207">
                    <c:v> </c:v>
                  </c:pt>
                  <c:pt idx="208">
                    <c:v> </c:v>
                  </c:pt>
                  <c:pt idx="209">
                    <c:v> </c:v>
                  </c:pt>
                  <c:pt idx="210">
                    <c:v> </c:v>
                  </c:pt>
                  <c:pt idx="211">
                    <c:v> </c:v>
                  </c:pt>
                  <c:pt idx="212">
                    <c:v> </c:v>
                  </c:pt>
                  <c:pt idx="213">
                    <c:v> </c:v>
                  </c:pt>
                  <c:pt idx="214">
                    <c:v> </c:v>
                  </c:pt>
                  <c:pt idx="215">
                    <c:v> </c:v>
                  </c:pt>
                  <c:pt idx="216">
                    <c:v> </c:v>
                  </c:pt>
                  <c:pt idx="217">
                    <c:v> </c:v>
                  </c:pt>
                  <c:pt idx="218">
                    <c:v> </c:v>
                  </c:pt>
                  <c:pt idx="219">
                    <c:v> </c:v>
                  </c:pt>
                  <c:pt idx="220">
                    <c:v> </c:v>
                  </c:pt>
                  <c:pt idx="221">
                    <c:v> </c:v>
                  </c:pt>
                  <c:pt idx="222">
                    <c:v> </c:v>
                  </c:pt>
                  <c:pt idx="223">
                    <c:v> </c:v>
                  </c:pt>
                  <c:pt idx="224">
                    <c:v> </c:v>
                  </c:pt>
                  <c:pt idx="225">
                    <c:v> </c:v>
                  </c:pt>
                  <c:pt idx="226">
                    <c:v> </c:v>
                  </c:pt>
                  <c:pt idx="227">
                    <c:v> </c:v>
                  </c:pt>
                  <c:pt idx="228">
                    <c:v> </c:v>
                  </c:pt>
                  <c:pt idx="229">
                    <c:v> </c:v>
                  </c:pt>
                  <c:pt idx="230">
                    <c:v> </c:v>
                  </c:pt>
                  <c:pt idx="231">
                    <c:v> </c:v>
                  </c:pt>
                  <c:pt idx="232">
                    <c:v> </c:v>
                  </c:pt>
                  <c:pt idx="233">
                    <c:v> </c:v>
                  </c:pt>
                  <c:pt idx="234">
                    <c:v> </c:v>
                  </c:pt>
                  <c:pt idx="235">
                    <c:v> </c:v>
                  </c:pt>
                  <c:pt idx="236">
                    <c:v> </c:v>
                  </c:pt>
                  <c:pt idx="237">
                    <c:v> </c:v>
                  </c:pt>
                  <c:pt idx="238">
                    <c:v> </c:v>
                  </c:pt>
                  <c:pt idx="239">
                    <c:v> </c:v>
                  </c:pt>
                  <c:pt idx="240">
                    <c:v>Age 85</c:v>
                  </c:pt>
                  <c:pt idx="241">
                    <c:v> </c:v>
                  </c:pt>
                  <c:pt idx="242">
                    <c:v> </c:v>
                  </c:pt>
                  <c:pt idx="243">
                    <c:v> </c:v>
                  </c:pt>
                  <c:pt idx="244">
                    <c:v> </c:v>
                  </c:pt>
                  <c:pt idx="245">
                    <c:v> </c:v>
                  </c:pt>
                  <c:pt idx="246">
                    <c:v> </c:v>
                  </c:pt>
                  <c:pt idx="247">
                    <c:v> </c:v>
                  </c:pt>
                  <c:pt idx="248">
                    <c:v> </c:v>
                  </c:pt>
                  <c:pt idx="249">
                    <c:v> </c:v>
                  </c:pt>
                  <c:pt idx="250">
                    <c:v> </c:v>
                  </c:pt>
                  <c:pt idx="251">
                    <c:v> </c:v>
                  </c:pt>
                  <c:pt idx="252">
                    <c:v> </c:v>
                  </c:pt>
                  <c:pt idx="253">
                    <c:v> </c:v>
                  </c:pt>
                  <c:pt idx="254">
                    <c:v> </c:v>
                  </c:pt>
                  <c:pt idx="255">
                    <c:v> </c:v>
                  </c:pt>
                  <c:pt idx="256">
                    <c:v> </c:v>
                  </c:pt>
                  <c:pt idx="257">
                    <c:v> </c:v>
                  </c:pt>
                  <c:pt idx="258">
                    <c:v> </c:v>
                  </c:pt>
                </c:lvl>
              </c:multiLvlStrCache>
            </c:multiLvlStrRef>
          </c:cat>
          <c:val>
            <c:numRef>
              <c:f>'3 - Lessons'!$BM$10:$BM$280</c:f>
              <c:numCache>
                <c:formatCode>"$"#,##0</c:formatCode>
                <c:ptCount val="271"/>
                <c:pt idx="0">
                  <c:v>500000</c:v>
                </c:pt>
                <c:pt idx="1">
                  <c:v>483924.32198513241</c:v>
                </c:pt>
                <c:pt idx="2">
                  <c:v>480143.02646975493</c:v>
                </c:pt>
                <c:pt idx="3">
                  <c:v>503635.55040126335</c:v>
                </c:pt>
                <c:pt idx="4">
                  <c:v>491153.86369192885</c:v>
                </c:pt>
                <c:pt idx="5">
                  <c:v>484263.37662623549</c:v>
                </c:pt>
                <c:pt idx="6">
                  <c:v>491160.58208124846</c:v>
                </c:pt>
                <c:pt idx="7">
                  <c:v>486458.49516101694</c:v>
                </c:pt>
                <c:pt idx="8">
                  <c:v>503129.94069778553</c:v>
                </c:pt>
                <c:pt idx="9">
                  <c:v>487640.40565632604</c:v>
                </c:pt>
                <c:pt idx="10">
                  <c:v>485562.62912644661</c:v>
                </c:pt>
                <c:pt idx="11">
                  <c:v>468491.31027959607</c:v>
                </c:pt>
                <c:pt idx="12">
                  <c:v>468612.37992873206</c:v>
                </c:pt>
                <c:pt idx="13">
                  <c:v>479836.66153424227</c:v>
                </c:pt>
                <c:pt idx="14">
                  <c:v>456022.67825235904</c:v>
                </c:pt>
                <c:pt idx="15">
                  <c:v>440911.09055304708</c:v>
                </c:pt>
                <c:pt idx="16">
                  <c:v>452973.88884922193</c:v>
                </c:pt>
                <c:pt idx="17">
                  <c:v>453204.04788660438</c:v>
                </c:pt>
                <c:pt idx="18">
                  <c:v>446113.44257142529</c:v>
                </c:pt>
                <c:pt idx="19">
                  <c:v>445363.47646035743</c:v>
                </c:pt>
                <c:pt idx="20">
                  <c:v>431705.8250406966</c:v>
                </c:pt>
                <c:pt idx="21">
                  <c:v>413565.16033822822</c:v>
                </c:pt>
                <c:pt idx="22">
                  <c:v>417606.98654367094</c:v>
                </c:pt>
                <c:pt idx="23">
                  <c:v>428037.95962038887</c:v>
                </c:pt>
                <c:pt idx="24">
                  <c:v>424821.00566926063</c:v>
                </c:pt>
                <c:pt idx="25">
                  <c:v>421401.2294090935</c:v>
                </c:pt>
                <c:pt idx="26">
                  <c:v>416612.04316246748</c:v>
                </c:pt>
                <c:pt idx="27">
                  <c:v>417036.41385347699</c:v>
                </c:pt>
                <c:pt idx="28">
                  <c:v>405892.33210566087</c:v>
                </c:pt>
                <c:pt idx="29">
                  <c:v>403354.59960792569</c:v>
                </c:pt>
                <c:pt idx="30">
                  <c:v>387183.21722151281</c:v>
                </c:pt>
                <c:pt idx="31">
                  <c:v>371219.99843309878</c:v>
                </c:pt>
                <c:pt idx="32">
                  <c:v>372398.80444634764</c:v>
                </c:pt>
                <c:pt idx="33">
                  <c:v>353045.47059791535</c:v>
                </c:pt>
                <c:pt idx="34">
                  <c:v>363728.92075846449</c:v>
                </c:pt>
                <c:pt idx="35">
                  <c:v>371460.43918758037</c:v>
                </c:pt>
                <c:pt idx="36">
                  <c:v>362075.22055050655</c:v>
                </c:pt>
                <c:pt idx="37">
                  <c:v>354639.80859640136</c:v>
                </c:pt>
                <c:pt idx="38">
                  <c:v>351559.70466171991</c:v>
                </c:pt>
                <c:pt idx="39">
                  <c:v>348689.04232834518</c:v>
                </c:pt>
                <c:pt idx="40">
                  <c:v>361750.79367316863</c:v>
                </c:pt>
                <c:pt idx="41">
                  <c:v>371932.31110000669</c:v>
                </c:pt>
                <c:pt idx="42">
                  <c:v>370438.7462059462</c:v>
                </c:pt>
                <c:pt idx="43">
                  <c:v>364446.61843956774</c:v>
                </c:pt>
                <c:pt idx="44">
                  <c:v>366298.53500997589</c:v>
                </c:pt>
                <c:pt idx="45">
                  <c:v>366071.47761269397</c:v>
                </c:pt>
                <c:pt idx="46">
                  <c:v>371059.63704599743</c:v>
                </c:pt>
                <c:pt idx="47">
                  <c:v>370611.1902679163</c:v>
                </c:pt>
                <c:pt idx="48">
                  <c:v>378527.92395037145</c:v>
                </c:pt>
                <c:pt idx="49">
                  <c:v>379906.46661211224</c:v>
                </c:pt>
                <c:pt idx="50">
                  <c:v>381449.2126511673</c:v>
                </c:pt>
                <c:pt idx="51">
                  <c:v>377030.52061903861</c:v>
                </c:pt>
                <c:pt idx="52">
                  <c:v>364985.06246072496</c:v>
                </c:pt>
                <c:pt idx="53">
                  <c:v>364202.80164295423</c:v>
                </c:pt>
                <c:pt idx="54">
                  <c:v>365676.88118678593</c:v>
                </c:pt>
                <c:pt idx="55">
                  <c:v>358275.24556578422</c:v>
                </c:pt>
                <c:pt idx="56">
                  <c:v>358401.8781241746</c:v>
                </c:pt>
                <c:pt idx="57">
                  <c:v>357945.05833504075</c:v>
                </c:pt>
                <c:pt idx="58">
                  <c:v>358600.14288785035</c:v>
                </c:pt>
                <c:pt idx="59">
                  <c:v>362062.72125429387</c:v>
                </c:pt>
                <c:pt idx="60">
                  <c:v>365646.13269304927</c:v>
                </c:pt>
                <c:pt idx="61">
                  <c:v>359146.91384142503</c:v>
                </c:pt>
                <c:pt idx="62">
                  <c:v>358943.63327663601</c:v>
                </c:pt>
                <c:pt idx="63">
                  <c:v>350633.37234020559</c:v>
                </c:pt>
                <c:pt idx="64">
                  <c:v>347047.40370780858</c:v>
                </c:pt>
                <c:pt idx="65">
                  <c:v>350760.80763915408</c:v>
                </c:pt>
                <c:pt idx="66">
                  <c:v>349281.37791863544</c:v>
                </c:pt>
                <c:pt idx="67">
                  <c:v>350861.05339765549</c:v>
                </c:pt>
                <c:pt idx="68">
                  <c:v>347966.78125129675</c:v>
                </c:pt>
                <c:pt idx="69">
                  <c:v>344401.93174628977</c:v>
                </c:pt>
                <c:pt idx="70">
                  <c:v>335292.74826041592</c:v>
                </c:pt>
                <c:pt idx="71">
                  <c:v>339974.44871272478</c:v>
                </c:pt>
                <c:pt idx="72">
                  <c:v>338170.66268734582</c:v>
                </c:pt>
                <c:pt idx="73">
                  <c:v>338705.65216788277</c:v>
                </c:pt>
                <c:pt idx="74">
                  <c:v>336534.6027215239</c:v>
                </c:pt>
                <c:pt idx="75">
                  <c:v>334459.8425450261</c:v>
                </c:pt>
                <c:pt idx="76">
                  <c:v>332895.49552787311</c:v>
                </c:pt>
                <c:pt idx="77">
                  <c:v>324103.97298421158</c:v>
                </c:pt>
                <c:pt idx="78">
                  <c:v>320762.79738830851</c:v>
                </c:pt>
                <c:pt idx="79">
                  <c:v>320331.44533781981</c:v>
                </c:pt>
                <c:pt idx="80">
                  <c:v>322922.0768207974</c:v>
                </c:pt>
                <c:pt idx="81">
                  <c:v>325494.44255053421</c:v>
                </c:pt>
                <c:pt idx="82">
                  <c:v>328357.27800206846</c:v>
                </c:pt>
                <c:pt idx="83">
                  <c:v>329979.35401114461</c:v>
                </c:pt>
                <c:pt idx="84">
                  <c:v>327704.27125657588</c:v>
                </c:pt>
                <c:pt idx="85">
                  <c:v>326557.10683090356</c:v>
                </c:pt>
                <c:pt idx="86">
                  <c:v>322521.16141227644</c:v>
                </c:pt>
                <c:pt idx="87">
                  <c:v>320549.68607691617</c:v>
                </c:pt>
                <c:pt idx="88">
                  <c:v>325073.74798642867</c:v>
                </c:pt>
                <c:pt idx="89">
                  <c:v>325561.04578469222</c:v>
                </c:pt>
                <c:pt idx="90">
                  <c:v>319054.37249083281</c:v>
                </c:pt>
                <c:pt idx="91">
                  <c:v>312247.51678097917</c:v>
                </c:pt>
                <c:pt idx="92">
                  <c:v>312730.46455955686</c:v>
                </c:pt>
                <c:pt idx="93">
                  <c:v>316265.85525545524</c:v>
                </c:pt>
                <c:pt idx="94">
                  <c:v>316501.19709803251</c:v>
                </c:pt>
                <c:pt idx="95">
                  <c:v>309674.81646397943</c:v>
                </c:pt>
                <c:pt idx="96">
                  <c:v>304280.09799422522</c:v>
                </c:pt>
                <c:pt idx="97">
                  <c:v>294954.30031481356</c:v>
                </c:pt>
                <c:pt idx="98">
                  <c:v>287274.59342631733</c:v>
                </c:pt>
                <c:pt idx="99">
                  <c:v>282526.83732174395</c:v>
                </c:pt>
                <c:pt idx="100">
                  <c:v>286064.75570381631</c:v>
                </c:pt>
                <c:pt idx="101">
                  <c:v>282734.49675606366</c:v>
                </c:pt>
                <c:pt idx="102">
                  <c:v>266987.99880125548</c:v>
                </c:pt>
                <c:pt idx="103">
                  <c:v>262598.96504218364</c:v>
                </c:pt>
                <c:pt idx="104">
                  <c:v>261900.65278565636</c:v>
                </c:pt>
                <c:pt idx="105">
                  <c:v>243621.64199245072</c:v>
                </c:pt>
                <c:pt idx="106">
                  <c:v>217107.02447762189</c:v>
                </c:pt>
                <c:pt idx="107">
                  <c:v>209258.44172629141</c:v>
                </c:pt>
                <c:pt idx="108">
                  <c:v>213559.7959041397</c:v>
                </c:pt>
                <c:pt idx="109">
                  <c:v>199023.12859769157</c:v>
                </c:pt>
                <c:pt idx="110">
                  <c:v>183642.46014830869</c:v>
                </c:pt>
                <c:pt idx="111">
                  <c:v>188669.74433148664</c:v>
                </c:pt>
                <c:pt idx="112">
                  <c:v>194896.83828112847</c:v>
                </c:pt>
                <c:pt idx="113">
                  <c:v>197641.02855885818</c:v>
                </c:pt>
                <c:pt idx="114">
                  <c:v>194341.77098077413</c:v>
                </c:pt>
                <c:pt idx="115">
                  <c:v>199185.69245453033</c:v>
                </c:pt>
                <c:pt idx="116">
                  <c:v>200433.03729662241</c:v>
                </c:pt>
                <c:pt idx="117">
                  <c:v>201554.81623401982</c:v>
                </c:pt>
                <c:pt idx="118">
                  <c:v>196221.24873579611</c:v>
                </c:pt>
                <c:pt idx="119">
                  <c:v>199896.08618801739</c:v>
                </c:pt>
                <c:pt idx="120">
                  <c:v>196175.07623466605</c:v>
                </c:pt>
                <c:pt idx="121">
                  <c:v>190255.11250195658</c:v>
                </c:pt>
                <c:pt idx="122">
                  <c:v>189691.22270358817</c:v>
                </c:pt>
                <c:pt idx="123">
                  <c:v>191751.69711898651</c:v>
                </c:pt>
                <c:pt idx="124">
                  <c:v>190457.00839590127</c:v>
                </c:pt>
                <c:pt idx="125">
                  <c:v>180200.02829514912</c:v>
                </c:pt>
                <c:pt idx="126">
                  <c:v>173473.98183573328</c:v>
                </c:pt>
                <c:pt idx="127">
                  <c:v>176457.87418377644</c:v>
                </c:pt>
                <c:pt idx="128">
                  <c:v>169936.05185946875</c:v>
                </c:pt>
                <c:pt idx="129">
                  <c:v>173879.39794089415</c:v>
                </c:pt>
                <c:pt idx="130">
                  <c:v>173671.00174469777</c:v>
                </c:pt>
                <c:pt idx="131">
                  <c:v>169280.56404083231</c:v>
                </c:pt>
                <c:pt idx="132">
                  <c:v>170558.93868785011</c:v>
                </c:pt>
                <c:pt idx="133">
                  <c:v>168669.2848614041</c:v>
                </c:pt>
                <c:pt idx="134">
                  <c:v>168045.16821672334</c:v>
                </c:pt>
                <c:pt idx="135">
                  <c:v>164048.52001208812</c:v>
                </c:pt>
                <c:pt idx="136">
                  <c:v>163878.61645779017</c:v>
                </c:pt>
                <c:pt idx="137">
                  <c:v>160124.7546398449</c:v>
                </c:pt>
                <c:pt idx="138">
                  <c:v>154585.03648080642</c:v>
                </c:pt>
                <c:pt idx="139">
                  <c:v>150525.04257077843</c:v>
                </c:pt>
                <c:pt idx="140">
                  <c:v>143704.57860926559</c:v>
                </c:pt>
                <c:pt idx="141">
                  <c:v>135485.17925974657</c:v>
                </c:pt>
                <c:pt idx="142">
                  <c:v>139174.48249563653</c:v>
                </c:pt>
                <c:pt idx="143">
                  <c:v>134868.55796517443</c:v>
                </c:pt>
                <c:pt idx="144">
                  <c:v>132554.58034231997</c:v>
                </c:pt>
                <c:pt idx="145">
                  <c:v>132194.66323326278</c:v>
                </c:pt>
                <c:pt idx="146">
                  <c:v>131146.50894802573</c:v>
                </c:pt>
                <c:pt idx="147">
                  <c:v>128970.82550255138</c:v>
                </c:pt>
                <c:pt idx="148">
                  <c:v>125207.77394395717</c:v>
                </c:pt>
                <c:pt idx="149">
                  <c:v>118208.54093703112</c:v>
                </c:pt>
                <c:pt idx="150">
                  <c:v>116707.66052429151</c:v>
                </c:pt>
                <c:pt idx="151">
                  <c:v>114322.39498880086</c:v>
                </c:pt>
                <c:pt idx="152">
                  <c:v>111865.44969976495</c:v>
                </c:pt>
                <c:pt idx="153">
                  <c:v>109551.99517740698</c:v>
                </c:pt>
                <c:pt idx="154">
                  <c:v>104656.54498962782</c:v>
                </c:pt>
                <c:pt idx="155">
                  <c:v>101234.13543229336</c:v>
                </c:pt>
                <c:pt idx="156">
                  <c:v>97584.506541193696</c:v>
                </c:pt>
                <c:pt idx="157">
                  <c:v>95802.049233601152</c:v>
                </c:pt>
                <c:pt idx="158">
                  <c:v>92709.546344561095</c:v>
                </c:pt>
                <c:pt idx="159">
                  <c:v>90547.65830495664</c:v>
                </c:pt>
                <c:pt idx="160">
                  <c:v>87896.389214366762</c:v>
                </c:pt>
                <c:pt idx="161">
                  <c:v>84086.473654540692</c:v>
                </c:pt>
                <c:pt idx="162">
                  <c:v>78914.832446840242</c:v>
                </c:pt>
                <c:pt idx="163">
                  <c:v>77115.596898512827</c:v>
                </c:pt>
                <c:pt idx="164">
                  <c:v>71693.604779813337</c:v>
                </c:pt>
                <c:pt idx="165">
                  <c:v>69303.280337790638</c:v>
                </c:pt>
                <c:pt idx="166">
                  <c:v>67282.997218986813</c:v>
                </c:pt>
                <c:pt idx="167">
                  <c:v>64288.340069611935</c:v>
                </c:pt>
                <c:pt idx="168">
                  <c:v>60898.31097931727</c:v>
                </c:pt>
                <c:pt idx="169">
                  <c:v>56253.541900217831</c:v>
                </c:pt>
                <c:pt idx="170">
                  <c:v>53609.147364224969</c:v>
                </c:pt>
                <c:pt idx="171">
                  <c:v>49765.40508246902</c:v>
                </c:pt>
                <c:pt idx="172">
                  <c:v>46104.559939109531</c:v>
                </c:pt>
                <c:pt idx="173">
                  <c:v>42859.453268149853</c:v>
                </c:pt>
                <c:pt idx="174">
                  <c:v>39253.976078541731</c:v>
                </c:pt>
                <c:pt idx="175">
                  <c:v>34918.01112241688</c:v>
                </c:pt>
                <c:pt idx="176">
                  <c:v>31792.880570551839</c:v>
                </c:pt>
                <c:pt idx="177">
                  <c:v>27480.665349704392</c:v>
                </c:pt>
                <c:pt idx="178">
                  <c:v>23971.206539915453</c:v>
                </c:pt>
                <c:pt idx="179">
                  <c:v>20420.372981136108</c:v>
                </c:pt>
                <c:pt idx="180">
                  <c:v>16336.304784566179</c:v>
                </c:pt>
                <c:pt idx="181">
                  <c:v>12225.278185605668</c:v>
                </c:pt>
                <c:pt idx="182">
                  <c:v>8484.0387686819486</c:v>
                </c:pt>
                <c:pt idx="183">
                  <c:v>4411.0980088257356</c:v>
                </c:pt>
                <c:pt idx="184">
                  <c:v>395.88172840360676</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numCache>
            </c:numRef>
          </c:val>
          <c:smooth val="0"/>
          <c:extLst>
            <c:ext xmlns:c16="http://schemas.microsoft.com/office/drawing/2014/chart" uri="{C3380CC4-5D6E-409C-BE32-E72D297353CC}">
              <c16:uniqueId val="{00000003-06B4-4EE3-8882-4478B98F1891}"/>
            </c:ext>
          </c:extLst>
        </c:ser>
        <c:ser>
          <c:idx val="4"/>
          <c:order val="4"/>
          <c:tx>
            <c:strRef>
              <c:f>'3 - Lessons'!$BN$9</c:f>
              <c:strCache>
                <c:ptCount val="1"/>
                <c:pt idx="0">
                  <c:v>8%</c:v>
                </c:pt>
              </c:strCache>
            </c:strRef>
          </c:tx>
          <c:spPr>
            <a:ln w="19050" cap="rnd">
              <a:solidFill>
                <a:srgbClr val="00B0F0"/>
              </a:solidFill>
              <a:round/>
            </a:ln>
            <a:effectLst/>
          </c:spPr>
          <c:marker>
            <c:symbol val="none"/>
          </c:marker>
          <c:cat>
            <c:multiLvlStrRef>
              <c:f>'3 - Lessons'!$AV$10:$AW$280</c:f>
              <c:multiLvlStrCache>
                <c:ptCount val="259"/>
                <c:lvl>
                  <c:pt idx="0">
                    <c:v>2000</c:v>
                  </c:pt>
                  <c:pt idx="60">
                    <c:v>2005</c:v>
                  </c:pt>
                  <c:pt idx="120">
                    <c:v>2010</c:v>
                  </c:pt>
                  <c:pt idx="180">
                    <c:v>2015</c:v>
                  </c:pt>
                  <c:pt idx="240">
                    <c:v>2020</c:v>
                  </c:pt>
                </c:lvl>
                <c:lvl>
                  <c:pt idx="0">
                    <c:v>Age 65</c:v>
                  </c:pt>
                  <c:pt idx="1">
                    <c:v> </c:v>
                  </c:pt>
                  <c:pt idx="2">
                    <c:v> </c:v>
                  </c:pt>
                  <c:pt idx="3">
                    <c:v> </c:v>
                  </c:pt>
                  <c:pt idx="4">
                    <c:v> </c:v>
                  </c:pt>
                  <c:pt idx="5">
                    <c:v> </c:v>
                  </c:pt>
                  <c:pt idx="6">
                    <c:v> </c:v>
                  </c:pt>
                  <c:pt idx="7">
                    <c:v> </c:v>
                  </c:pt>
                  <c:pt idx="8">
                    <c:v> </c:v>
                  </c:pt>
                  <c:pt idx="9">
                    <c:v> </c:v>
                  </c:pt>
                  <c:pt idx="10">
                    <c:v> </c:v>
                  </c:pt>
                  <c:pt idx="11">
                    <c:v> </c:v>
                  </c:pt>
                  <c:pt idx="12">
                    <c:v> </c:v>
                  </c:pt>
                  <c:pt idx="13">
                    <c:v> </c:v>
                  </c:pt>
                  <c:pt idx="14">
                    <c:v> </c:v>
                  </c:pt>
                  <c:pt idx="15">
                    <c:v> </c:v>
                  </c:pt>
                  <c:pt idx="16">
                    <c:v> </c:v>
                  </c:pt>
                  <c:pt idx="17">
                    <c:v> </c:v>
                  </c:pt>
                  <c:pt idx="18">
                    <c:v> </c:v>
                  </c:pt>
                  <c:pt idx="19">
                    <c:v> </c:v>
                  </c:pt>
                  <c:pt idx="20">
                    <c:v> </c:v>
                  </c:pt>
                  <c:pt idx="21">
                    <c:v> </c:v>
                  </c:pt>
                  <c:pt idx="22">
                    <c:v> </c:v>
                  </c:pt>
                  <c:pt idx="23">
                    <c:v> </c:v>
                  </c:pt>
                  <c:pt idx="24">
                    <c:v> </c:v>
                  </c:pt>
                  <c:pt idx="25">
                    <c:v> </c:v>
                  </c:pt>
                  <c:pt idx="26">
                    <c:v> </c:v>
                  </c:pt>
                  <c:pt idx="27">
                    <c:v> </c:v>
                  </c:pt>
                  <c:pt idx="28">
                    <c:v> </c:v>
                  </c:pt>
                  <c:pt idx="29">
                    <c:v> </c:v>
                  </c:pt>
                  <c:pt idx="30">
                    <c:v> </c:v>
                  </c:pt>
                  <c:pt idx="31">
                    <c:v> </c:v>
                  </c:pt>
                  <c:pt idx="32">
                    <c:v> </c:v>
                  </c:pt>
                  <c:pt idx="33">
                    <c:v> </c:v>
                  </c:pt>
                  <c:pt idx="34">
                    <c:v> </c:v>
                  </c:pt>
                  <c:pt idx="35">
                    <c:v> </c:v>
                  </c:pt>
                  <c:pt idx="36">
                    <c:v> </c:v>
                  </c:pt>
                  <c:pt idx="37">
                    <c:v> </c:v>
                  </c:pt>
                  <c:pt idx="38">
                    <c:v> </c:v>
                  </c:pt>
                  <c:pt idx="39">
                    <c:v> </c:v>
                  </c:pt>
                  <c:pt idx="40">
                    <c:v> </c:v>
                  </c:pt>
                  <c:pt idx="41">
                    <c:v> </c:v>
                  </c:pt>
                  <c:pt idx="42">
                    <c:v> </c:v>
                  </c:pt>
                  <c:pt idx="43">
                    <c:v> </c:v>
                  </c:pt>
                  <c:pt idx="44">
                    <c:v> </c:v>
                  </c:pt>
                  <c:pt idx="45">
                    <c:v> </c:v>
                  </c:pt>
                  <c:pt idx="46">
                    <c:v> </c:v>
                  </c:pt>
                  <c:pt idx="47">
                    <c:v> </c:v>
                  </c:pt>
                  <c:pt idx="48">
                    <c:v> </c:v>
                  </c:pt>
                  <c:pt idx="49">
                    <c:v> </c:v>
                  </c:pt>
                  <c:pt idx="50">
                    <c:v> </c:v>
                  </c:pt>
                  <c:pt idx="51">
                    <c:v> </c:v>
                  </c:pt>
                  <c:pt idx="52">
                    <c:v> </c:v>
                  </c:pt>
                  <c:pt idx="53">
                    <c:v> </c:v>
                  </c:pt>
                  <c:pt idx="54">
                    <c:v> </c:v>
                  </c:pt>
                  <c:pt idx="55">
                    <c:v> </c:v>
                  </c:pt>
                  <c:pt idx="56">
                    <c:v> </c:v>
                  </c:pt>
                  <c:pt idx="57">
                    <c:v> </c:v>
                  </c:pt>
                  <c:pt idx="58">
                    <c:v> </c:v>
                  </c:pt>
                  <c:pt idx="59">
                    <c:v> </c:v>
                  </c:pt>
                  <c:pt idx="60">
                    <c:v>Age 70</c:v>
                  </c:pt>
                  <c:pt idx="61">
                    <c:v> </c:v>
                  </c:pt>
                  <c:pt idx="62">
                    <c:v> </c:v>
                  </c:pt>
                  <c:pt idx="63">
                    <c:v> </c:v>
                  </c:pt>
                  <c:pt idx="64">
                    <c:v> </c:v>
                  </c:pt>
                  <c:pt idx="65">
                    <c:v> </c:v>
                  </c:pt>
                  <c:pt idx="66">
                    <c:v> </c:v>
                  </c:pt>
                  <c:pt idx="67">
                    <c:v> </c:v>
                  </c:pt>
                  <c:pt idx="68">
                    <c:v> </c:v>
                  </c:pt>
                  <c:pt idx="69">
                    <c:v> </c:v>
                  </c:pt>
                  <c:pt idx="70">
                    <c:v> </c:v>
                  </c:pt>
                  <c:pt idx="71">
                    <c:v> </c:v>
                  </c:pt>
                  <c:pt idx="72">
                    <c:v> </c:v>
                  </c:pt>
                  <c:pt idx="73">
                    <c:v> </c:v>
                  </c:pt>
                  <c:pt idx="74">
                    <c:v> </c:v>
                  </c:pt>
                  <c:pt idx="75">
                    <c:v> </c:v>
                  </c:pt>
                  <c:pt idx="76">
                    <c:v> </c:v>
                  </c:pt>
                  <c:pt idx="77">
                    <c:v> </c:v>
                  </c:pt>
                  <c:pt idx="78">
                    <c:v> </c:v>
                  </c:pt>
                  <c:pt idx="79">
                    <c:v> </c:v>
                  </c:pt>
                  <c:pt idx="80">
                    <c:v> </c:v>
                  </c:pt>
                  <c:pt idx="81">
                    <c:v> </c:v>
                  </c:pt>
                  <c:pt idx="82">
                    <c:v> </c:v>
                  </c:pt>
                  <c:pt idx="83">
                    <c:v> </c:v>
                  </c:pt>
                  <c:pt idx="84">
                    <c:v> </c:v>
                  </c:pt>
                  <c:pt idx="85">
                    <c:v> </c:v>
                  </c:pt>
                  <c:pt idx="86">
                    <c:v> </c:v>
                  </c:pt>
                  <c:pt idx="87">
                    <c:v> </c:v>
                  </c:pt>
                  <c:pt idx="88">
                    <c:v> </c:v>
                  </c:pt>
                  <c:pt idx="89">
                    <c:v> </c:v>
                  </c:pt>
                  <c:pt idx="90">
                    <c:v> </c:v>
                  </c:pt>
                  <c:pt idx="91">
                    <c:v> </c:v>
                  </c:pt>
                  <c:pt idx="92">
                    <c:v> </c:v>
                  </c:pt>
                  <c:pt idx="93">
                    <c:v> </c:v>
                  </c:pt>
                  <c:pt idx="94">
                    <c:v> </c:v>
                  </c:pt>
                  <c:pt idx="95">
                    <c:v> </c:v>
                  </c:pt>
                  <c:pt idx="96">
                    <c:v> </c:v>
                  </c:pt>
                  <c:pt idx="97">
                    <c:v> </c:v>
                  </c:pt>
                  <c:pt idx="98">
                    <c:v> </c:v>
                  </c:pt>
                  <c:pt idx="99">
                    <c:v> </c:v>
                  </c:pt>
                  <c:pt idx="100">
                    <c:v> </c:v>
                  </c:pt>
                  <c:pt idx="101">
                    <c:v> </c:v>
                  </c:pt>
                  <c:pt idx="102">
                    <c:v> </c:v>
                  </c:pt>
                  <c:pt idx="103">
                    <c:v> </c:v>
                  </c:pt>
                  <c:pt idx="104">
                    <c:v> </c:v>
                  </c:pt>
                  <c:pt idx="105">
                    <c:v> </c:v>
                  </c:pt>
                  <c:pt idx="106">
                    <c:v> </c:v>
                  </c:pt>
                  <c:pt idx="107">
                    <c:v> </c:v>
                  </c:pt>
                  <c:pt idx="108">
                    <c:v> </c:v>
                  </c:pt>
                  <c:pt idx="109">
                    <c:v> </c:v>
                  </c:pt>
                  <c:pt idx="110">
                    <c:v> </c:v>
                  </c:pt>
                  <c:pt idx="111">
                    <c:v> </c:v>
                  </c:pt>
                  <c:pt idx="112">
                    <c:v> </c:v>
                  </c:pt>
                  <c:pt idx="113">
                    <c:v> </c:v>
                  </c:pt>
                  <c:pt idx="114">
                    <c:v> </c:v>
                  </c:pt>
                  <c:pt idx="115">
                    <c:v> </c:v>
                  </c:pt>
                  <c:pt idx="116">
                    <c:v> </c:v>
                  </c:pt>
                  <c:pt idx="117">
                    <c:v> </c:v>
                  </c:pt>
                  <c:pt idx="118">
                    <c:v> </c:v>
                  </c:pt>
                  <c:pt idx="119">
                    <c:v> </c:v>
                  </c:pt>
                  <c:pt idx="120">
                    <c:v>Age 75</c:v>
                  </c:pt>
                  <c:pt idx="121">
                    <c:v> </c:v>
                  </c:pt>
                  <c:pt idx="122">
                    <c:v> </c:v>
                  </c:pt>
                  <c:pt idx="123">
                    <c:v> </c:v>
                  </c:pt>
                  <c:pt idx="124">
                    <c:v> </c:v>
                  </c:pt>
                  <c:pt idx="125">
                    <c:v> </c:v>
                  </c:pt>
                  <c:pt idx="126">
                    <c:v> </c:v>
                  </c:pt>
                  <c:pt idx="127">
                    <c:v> </c:v>
                  </c:pt>
                  <c:pt idx="128">
                    <c:v> </c:v>
                  </c:pt>
                  <c:pt idx="129">
                    <c:v> </c:v>
                  </c:pt>
                  <c:pt idx="130">
                    <c:v> </c:v>
                  </c:pt>
                  <c:pt idx="131">
                    <c:v> </c:v>
                  </c:pt>
                  <c:pt idx="132">
                    <c:v> </c:v>
                  </c:pt>
                  <c:pt idx="133">
                    <c:v> </c:v>
                  </c:pt>
                  <c:pt idx="134">
                    <c:v> </c:v>
                  </c:pt>
                  <c:pt idx="135">
                    <c:v> </c:v>
                  </c:pt>
                  <c:pt idx="136">
                    <c:v> </c:v>
                  </c:pt>
                  <c:pt idx="137">
                    <c:v> </c:v>
                  </c:pt>
                  <c:pt idx="138">
                    <c:v> </c:v>
                  </c:pt>
                  <c:pt idx="139">
                    <c:v> </c:v>
                  </c:pt>
                  <c:pt idx="140">
                    <c:v> </c:v>
                  </c:pt>
                  <c:pt idx="141">
                    <c:v> </c:v>
                  </c:pt>
                  <c:pt idx="142">
                    <c:v> </c:v>
                  </c:pt>
                  <c:pt idx="143">
                    <c:v> </c:v>
                  </c:pt>
                  <c:pt idx="144">
                    <c:v> </c:v>
                  </c:pt>
                  <c:pt idx="145">
                    <c:v> </c:v>
                  </c:pt>
                  <c:pt idx="146">
                    <c:v> </c:v>
                  </c:pt>
                  <c:pt idx="147">
                    <c:v> </c:v>
                  </c:pt>
                  <c:pt idx="148">
                    <c:v> </c:v>
                  </c:pt>
                  <c:pt idx="149">
                    <c:v> </c:v>
                  </c:pt>
                  <c:pt idx="150">
                    <c:v> </c:v>
                  </c:pt>
                  <c:pt idx="151">
                    <c:v> </c:v>
                  </c:pt>
                  <c:pt idx="152">
                    <c:v> </c:v>
                  </c:pt>
                  <c:pt idx="153">
                    <c:v> </c:v>
                  </c:pt>
                  <c:pt idx="154">
                    <c:v> </c:v>
                  </c:pt>
                  <c:pt idx="155">
                    <c:v> </c:v>
                  </c:pt>
                  <c:pt idx="156">
                    <c:v> </c:v>
                  </c:pt>
                  <c:pt idx="157">
                    <c:v> </c:v>
                  </c:pt>
                  <c:pt idx="158">
                    <c:v> </c:v>
                  </c:pt>
                  <c:pt idx="159">
                    <c:v> </c:v>
                  </c:pt>
                  <c:pt idx="160">
                    <c:v> </c:v>
                  </c:pt>
                  <c:pt idx="161">
                    <c:v> </c:v>
                  </c:pt>
                  <c:pt idx="162">
                    <c:v> </c:v>
                  </c:pt>
                  <c:pt idx="163">
                    <c:v> </c:v>
                  </c:pt>
                  <c:pt idx="164">
                    <c:v> </c:v>
                  </c:pt>
                  <c:pt idx="165">
                    <c:v> </c:v>
                  </c:pt>
                  <c:pt idx="166">
                    <c:v> </c:v>
                  </c:pt>
                  <c:pt idx="167">
                    <c:v> </c:v>
                  </c:pt>
                  <c:pt idx="168">
                    <c:v> </c:v>
                  </c:pt>
                  <c:pt idx="169">
                    <c:v> </c:v>
                  </c:pt>
                  <c:pt idx="170">
                    <c:v> </c:v>
                  </c:pt>
                  <c:pt idx="171">
                    <c:v> </c:v>
                  </c:pt>
                  <c:pt idx="172">
                    <c:v> </c:v>
                  </c:pt>
                  <c:pt idx="173">
                    <c:v> </c:v>
                  </c:pt>
                  <c:pt idx="174">
                    <c:v> </c:v>
                  </c:pt>
                  <c:pt idx="175">
                    <c:v> </c:v>
                  </c:pt>
                  <c:pt idx="176">
                    <c:v> </c:v>
                  </c:pt>
                  <c:pt idx="177">
                    <c:v> </c:v>
                  </c:pt>
                  <c:pt idx="178">
                    <c:v> </c:v>
                  </c:pt>
                  <c:pt idx="179">
                    <c:v> </c:v>
                  </c:pt>
                  <c:pt idx="180">
                    <c:v>Age 80</c:v>
                  </c:pt>
                  <c:pt idx="181">
                    <c:v> </c:v>
                  </c:pt>
                  <c:pt idx="182">
                    <c:v> </c:v>
                  </c:pt>
                  <c:pt idx="183">
                    <c:v> </c:v>
                  </c:pt>
                  <c:pt idx="184">
                    <c:v> </c:v>
                  </c:pt>
                  <c:pt idx="185">
                    <c:v> </c:v>
                  </c:pt>
                  <c:pt idx="186">
                    <c:v> </c:v>
                  </c:pt>
                  <c:pt idx="187">
                    <c:v> </c:v>
                  </c:pt>
                  <c:pt idx="188">
                    <c:v> </c:v>
                  </c:pt>
                  <c:pt idx="189">
                    <c:v> </c:v>
                  </c:pt>
                  <c:pt idx="190">
                    <c:v> </c:v>
                  </c:pt>
                  <c:pt idx="191">
                    <c:v> </c:v>
                  </c:pt>
                  <c:pt idx="192">
                    <c:v> </c:v>
                  </c:pt>
                  <c:pt idx="193">
                    <c:v> </c:v>
                  </c:pt>
                  <c:pt idx="194">
                    <c:v> </c:v>
                  </c:pt>
                  <c:pt idx="195">
                    <c:v> </c:v>
                  </c:pt>
                  <c:pt idx="196">
                    <c:v> </c:v>
                  </c:pt>
                  <c:pt idx="197">
                    <c:v> </c:v>
                  </c:pt>
                  <c:pt idx="198">
                    <c:v> </c:v>
                  </c:pt>
                  <c:pt idx="199">
                    <c:v> </c:v>
                  </c:pt>
                  <c:pt idx="200">
                    <c:v> </c:v>
                  </c:pt>
                  <c:pt idx="201">
                    <c:v> </c:v>
                  </c:pt>
                  <c:pt idx="202">
                    <c:v> </c:v>
                  </c:pt>
                  <c:pt idx="203">
                    <c:v> </c:v>
                  </c:pt>
                  <c:pt idx="204">
                    <c:v> </c:v>
                  </c:pt>
                  <c:pt idx="205">
                    <c:v> </c:v>
                  </c:pt>
                  <c:pt idx="206">
                    <c:v> </c:v>
                  </c:pt>
                  <c:pt idx="207">
                    <c:v> </c:v>
                  </c:pt>
                  <c:pt idx="208">
                    <c:v> </c:v>
                  </c:pt>
                  <c:pt idx="209">
                    <c:v> </c:v>
                  </c:pt>
                  <c:pt idx="210">
                    <c:v> </c:v>
                  </c:pt>
                  <c:pt idx="211">
                    <c:v> </c:v>
                  </c:pt>
                  <c:pt idx="212">
                    <c:v> </c:v>
                  </c:pt>
                  <c:pt idx="213">
                    <c:v> </c:v>
                  </c:pt>
                  <c:pt idx="214">
                    <c:v> </c:v>
                  </c:pt>
                  <c:pt idx="215">
                    <c:v> </c:v>
                  </c:pt>
                  <c:pt idx="216">
                    <c:v> </c:v>
                  </c:pt>
                  <c:pt idx="217">
                    <c:v> </c:v>
                  </c:pt>
                  <c:pt idx="218">
                    <c:v> </c:v>
                  </c:pt>
                  <c:pt idx="219">
                    <c:v> </c:v>
                  </c:pt>
                  <c:pt idx="220">
                    <c:v> </c:v>
                  </c:pt>
                  <c:pt idx="221">
                    <c:v> </c:v>
                  </c:pt>
                  <c:pt idx="222">
                    <c:v> </c:v>
                  </c:pt>
                  <c:pt idx="223">
                    <c:v> </c:v>
                  </c:pt>
                  <c:pt idx="224">
                    <c:v> </c:v>
                  </c:pt>
                  <c:pt idx="225">
                    <c:v> </c:v>
                  </c:pt>
                  <c:pt idx="226">
                    <c:v> </c:v>
                  </c:pt>
                  <c:pt idx="227">
                    <c:v> </c:v>
                  </c:pt>
                  <c:pt idx="228">
                    <c:v> </c:v>
                  </c:pt>
                  <c:pt idx="229">
                    <c:v> </c:v>
                  </c:pt>
                  <c:pt idx="230">
                    <c:v> </c:v>
                  </c:pt>
                  <c:pt idx="231">
                    <c:v> </c:v>
                  </c:pt>
                  <c:pt idx="232">
                    <c:v> </c:v>
                  </c:pt>
                  <c:pt idx="233">
                    <c:v> </c:v>
                  </c:pt>
                  <c:pt idx="234">
                    <c:v> </c:v>
                  </c:pt>
                  <c:pt idx="235">
                    <c:v> </c:v>
                  </c:pt>
                  <c:pt idx="236">
                    <c:v> </c:v>
                  </c:pt>
                  <c:pt idx="237">
                    <c:v> </c:v>
                  </c:pt>
                  <c:pt idx="238">
                    <c:v> </c:v>
                  </c:pt>
                  <c:pt idx="239">
                    <c:v> </c:v>
                  </c:pt>
                  <c:pt idx="240">
                    <c:v>Age 85</c:v>
                  </c:pt>
                  <c:pt idx="241">
                    <c:v> </c:v>
                  </c:pt>
                  <c:pt idx="242">
                    <c:v> </c:v>
                  </c:pt>
                  <c:pt idx="243">
                    <c:v> </c:v>
                  </c:pt>
                  <c:pt idx="244">
                    <c:v> </c:v>
                  </c:pt>
                  <c:pt idx="245">
                    <c:v> </c:v>
                  </c:pt>
                  <c:pt idx="246">
                    <c:v> </c:v>
                  </c:pt>
                  <c:pt idx="247">
                    <c:v> </c:v>
                  </c:pt>
                  <c:pt idx="248">
                    <c:v> </c:v>
                  </c:pt>
                  <c:pt idx="249">
                    <c:v> </c:v>
                  </c:pt>
                  <c:pt idx="250">
                    <c:v> </c:v>
                  </c:pt>
                  <c:pt idx="251">
                    <c:v> </c:v>
                  </c:pt>
                  <c:pt idx="252">
                    <c:v> </c:v>
                  </c:pt>
                  <c:pt idx="253">
                    <c:v> </c:v>
                  </c:pt>
                  <c:pt idx="254">
                    <c:v> </c:v>
                  </c:pt>
                  <c:pt idx="255">
                    <c:v> </c:v>
                  </c:pt>
                  <c:pt idx="256">
                    <c:v> </c:v>
                  </c:pt>
                  <c:pt idx="257">
                    <c:v> </c:v>
                  </c:pt>
                  <c:pt idx="258">
                    <c:v> </c:v>
                  </c:pt>
                </c:lvl>
              </c:multiLvlStrCache>
            </c:multiLvlStrRef>
          </c:cat>
          <c:val>
            <c:numRef>
              <c:f>'3 - Lessons'!$BN$10:$BN$280</c:f>
              <c:numCache>
                <c:formatCode>"$"#,##0</c:formatCode>
                <c:ptCount val="271"/>
                <c:pt idx="0">
                  <c:v>500000</c:v>
                </c:pt>
                <c:pt idx="1">
                  <c:v>483507.65531846578</c:v>
                </c:pt>
                <c:pt idx="2">
                  <c:v>479310.43759584212</c:v>
                </c:pt>
                <c:pt idx="3">
                  <c:v>502340.50017649832</c:v>
                </c:pt>
                <c:pt idx="4">
                  <c:v>489466.74232665944</c:v>
                </c:pt>
                <c:pt idx="5">
                  <c:v>482173.23873083008</c:v>
                </c:pt>
                <c:pt idx="6">
                  <c:v>488611.4196886812</c:v>
                </c:pt>
                <c:pt idx="7">
                  <c:v>483501.93257456477</c:v>
                </c:pt>
                <c:pt idx="8">
                  <c:v>499637.66021983256</c:v>
                </c:pt>
                <c:pt idx="9">
                  <c:v>483818.72817949101</c:v>
                </c:pt>
                <c:pt idx="10">
                  <c:v>481317.71053278842</c:v>
                </c:pt>
                <c:pt idx="11">
                  <c:v>463953.46878088347</c:v>
                </c:pt>
                <c:pt idx="12">
                  <c:v>463613.32082227385</c:v>
                </c:pt>
                <c:pt idx="13">
                  <c:v>474253.51517590281</c:v>
                </c:pt>
                <c:pt idx="14">
                  <c:v>450250.2451291699</c:v>
                </c:pt>
                <c:pt idx="15">
                  <c:v>434863.20268862974</c:v>
                </c:pt>
                <c:pt idx="16">
                  <c:v>446288.79379840568</c:v>
                </c:pt>
                <c:pt idx="17">
                  <c:v>446039.29496155877</c:v>
                </c:pt>
                <c:pt idx="18">
                  <c:v>438583.20038719109</c:v>
                </c:pt>
                <c:pt idx="19">
                  <c:v>437367.41517280525</c:v>
                </c:pt>
                <c:pt idx="20">
                  <c:v>423473.2769792584</c:v>
                </c:pt>
                <c:pt idx="21">
                  <c:v>405193.9848995856</c:v>
                </c:pt>
                <c:pt idx="22">
                  <c:v>408668.30437674111</c:v>
                </c:pt>
                <c:pt idx="23">
                  <c:v>418387.80796837225</c:v>
                </c:pt>
                <c:pt idx="24">
                  <c:v>414736.57375630963</c:v>
                </c:pt>
                <c:pt idx="25">
                  <c:v>410888.55258899712</c:v>
                </c:pt>
                <c:pt idx="26">
                  <c:v>405706.71118808968</c:v>
                </c:pt>
                <c:pt idx="27">
                  <c:v>405605.05237857747</c:v>
                </c:pt>
                <c:pt idx="28">
                  <c:v>394245.22881185019</c:v>
                </c:pt>
                <c:pt idx="29">
                  <c:v>391255.72264651948</c:v>
                </c:pt>
                <c:pt idx="30">
                  <c:v>375043.40111429151</c:v>
                </c:pt>
                <c:pt idx="31">
                  <c:v>359051.03305618843</c:v>
                </c:pt>
                <c:pt idx="32">
                  <c:v>359655.61720982497</c:v>
                </c:pt>
                <c:pt idx="33">
                  <c:v>340426.68940800632</c:v>
                </c:pt>
                <c:pt idx="34">
                  <c:v>350185.79232342407</c:v>
                </c:pt>
                <c:pt idx="35">
                  <c:v>357082.41274573735</c:v>
                </c:pt>
                <c:pt idx="36">
                  <c:v>347490.78605828295</c:v>
                </c:pt>
                <c:pt idx="37">
                  <c:v>339780.30625659338</c:v>
                </c:pt>
                <c:pt idx="38">
                  <c:v>336248.47182152199</c:v>
                </c:pt>
                <c:pt idx="39">
                  <c:v>332917.94457766623</c:v>
                </c:pt>
                <c:pt idx="40">
                  <c:v>344800.49329036596</c:v>
                </c:pt>
                <c:pt idx="41">
                  <c:v>353912.63008303632</c:v>
                </c:pt>
                <c:pt idx="42">
                  <c:v>351897.0360926924</c:v>
                </c:pt>
                <c:pt idx="43">
                  <c:v>345606.00264141941</c:v>
                </c:pt>
                <c:pt idx="44">
                  <c:v>346755.87082068733</c:v>
                </c:pt>
                <c:pt idx="45">
                  <c:v>345931.25778716465</c:v>
                </c:pt>
                <c:pt idx="46">
                  <c:v>350031.92369223532</c:v>
                </c:pt>
                <c:pt idx="47">
                  <c:v>348991.92549634073</c:v>
                </c:pt>
                <c:pt idx="48">
                  <c:v>355803.58719607804</c:v>
                </c:pt>
                <c:pt idx="49">
                  <c:v>356450.73650936357</c:v>
                </c:pt>
                <c:pt idx="50">
                  <c:v>357244.14180890541</c:v>
                </c:pt>
                <c:pt idx="51">
                  <c:v>352447.49713450519</c:v>
                </c:pt>
                <c:pt idx="52">
                  <c:v>340521.54688465141</c:v>
                </c:pt>
                <c:pt idx="53">
                  <c:v>339116.1186482273</c:v>
                </c:pt>
                <c:pt idx="54">
                  <c:v>339809.07825351442</c:v>
                </c:pt>
                <c:pt idx="55">
                  <c:v>332248.0936235367</c:v>
                </c:pt>
                <c:pt idx="56">
                  <c:v>331675.79651691514</c:v>
                </c:pt>
                <c:pt idx="57">
                  <c:v>330560.55144657276</c:v>
                </c:pt>
                <c:pt idx="58">
                  <c:v>330464.13818786212</c:v>
                </c:pt>
                <c:pt idx="59">
                  <c:v>332946.74179995683</c:v>
                </c:pt>
                <c:pt idx="60">
                  <c:v>335504.56804519502</c:v>
                </c:pt>
                <c:pt idx="61">
                  <c:v>328799.2488743267</c:v>
                </c:pt>
                <c:pt idx="62">
                  <c:v>327864.49166244821</c:v>
                </c:pt>
                <c:pt idx="63">
                  <c:v>319518.92895960313</c:v>
                </c:pt>
                <c:pt idx="64">
                  <c:v>315484.02750273806</c:v>
                </c:pt>
                <c:pt idx="65">
                  <c:v>318086.02741861215</c:v>
                </c:pt>
                <c:pt idx="66">
                  <c:v>315967.98642105522</c:v>
                </c:pt>
                <c:pt idx="67">
                  <c:v>316610.91164979117</c:v>
                </c:pt>
                <c:pt idx="68">
                  <c:v>313201.80940065841</c:v>
                </c:pt>
                <c:pt idx="69">
                  <c:v>309183.58752350131</c:v>
                </c:pt>
                <c:pt idx="70">
                  <c:v>300188.47582710232</c:v>
                </c:pt>
                <c:pt idx="71">
                  <c:v>303560.01947259932</c:v>
                </c:pt>
                <c:pt idx="72">
                  <c:v>301095.78979223658</c:v>
                </c:pt>
                <c:pt idx="73">
                  <c:v>300707.4486422214</c:v>
                </c:pt>
                <c:pt idx="74">
                  <c:v>297909.90410907828</c:v>
                </c:pt>
                <c:pt idx="75">
                  <c:v>295196.87210658484</c:v>
                </c:pt>
                <c:pt idx="76">
                  <c:v>292923.93546119973</c:v>
                </c:pt>
                <c:pt idx="77">
                  <c:v>284281.44050674367</c:v>
                </c:pt>
                <c:pt idx="78">
                  <c:v>280439.01992489817</c:v>
                </c:pt>
                <c:pt idx="79">
                  <c:v>279139.37995642546</c:v>
                </c:pt>
                <c:pt idx="80">
                  <c:v>280462.60786851967</c:v>
                </c:pt>
                <c:pt idx="81">
                  <c:v>281762.70675872965</c:v>
                </c:pt>
                <c:pt idx="82">
                  <c:v>283304.42712746712</c:v>
                </c:pt>
                <c:pt idx="83">
                  <c:v>283757.71107840387</c:v>
                </c:pt>
                <c:pt idx="84">
                  <c:v>280810.93056710262</c:v>
                </c:pt>
                <c:pt idx="85">
                  <c:v>278828.08202925825</c:v>
                </c:pt>
                <c:pt idx="86">
                  <c:v>274372.41160642478</c:v>
                </c:pt>
                <c:pt idx="87">
                  <c:v>271673.61407608562</c:v>
                </c:pt>
                <c:pt idx="88">
                  <c:v>274469.02920839173</c:v>
                </c:pt>
                <c:pt idx="89">
                  <c:v>273823.33774176368</c:v>
                </c:pt>
                <c:pt idx="90">
                  <c:v>267287.27138520265</c:v>
                </c:pt>
                <c:pt idx="91">
                  <c:v>260512.10001953828</c:v>
                </c:pt>
                <c:pt idx="92">
                  <c:v>259832.1657450987</c:v>
                </c:pt>
                <c:pt idx="93">
                  <c:v>261678.00596580692</c:v>
                </c:pt>
                <c:pt idx="94">
                  <c:v>260769.3595135122</c:v>
                </c:pt>
                <c:pt idx="95">
                  <c:v>254021.01934400204</c:v>
                </c:pt>
                <c:pt idx="96">
                  <c:v>248420.59555634443</c:v>
                </c:pt>
                <c:pt idx="97">
                  <c:v>239616.57834445368</c:v>
                </c:pt>
                <c:pt idx="98">
                  <c:v>232177.08883950385</c:v>
                </c:pt>
                <c:pt idx="99">
                  <c:v>227123.04605569952</c:v>
                </c:pt>
                <c:pt idx="100">
                  <c:v>228727.94724184691</c:v>
                </c:pt>
                <c:pt idx="101">
                  <c:v>224798.78514290304</c:v>
                </c:pt>
                <c:pt idx="102">
                  <c:v>210991.89222725254</c:v>
                </c:pt>
                <c:pt idx="103">
                  <c:v>206214.27979646722</c:v>
                </c:pt>
                <c:pt idx="104">
                  <c:v>204343.55281119893</c:v>
                </c:pt>
                <c:pt idx="105">
                  <c:v>188750.41194049304</c:v>
                </c:pt>
                <c:pt idx="106">
                  <c:v>166873.20773062616</c:v>
                </c:pt>
                <c:pt idx="107">
                  <c:v>159507.65934101457</c:v>
                </c:pt>
                <c:pt idx="108">
                  <c:v>161398.45643693951</c:v>
                </c:pt>
                <c:pt idx="109">
                  <c:v>149000.45807158243</c:v>
                </c:pt>
                <c:pt idx="110">
                  <c:v>136050.0732234146</c:v>
                </c:pt>
                <c:pt idx="111">
                  <c:v>138318.27414726277</c:v>
                </c:pt>
                <c:pt idx="112">
                  <c:v>141396.56156635904</c:v>
                </c:pt>
                <c:pt idx="113">
                  <c:v>141867.53508368871</c:v>
                </c:pt>
                <c:pt idx="114">
                  <c:v>137948.6999637454</c:v>
                </c:pt>
                <c:pt idx="115">
                  <c:v>139812.98602770956</c:v>
                </c:pt>
                <c:pt idx="116">
                  <c:v>139082.10256263232</c:v>
                </c:pt>
                <c:pt idx="117">
                  <c:v>138233.54767074971</c:v>
                </c:pt>
                <c:pt idx="118">
                  <c:v>132921.68859547933</c:v>
                </c:pt>
                <c:pt idx="119">
                  <c:v>133722.72829180973</c:v>
                </c:pt>
                <c:pt idx="120">
                  <c:v>129458.37567165095</c:v>
                </c:pt>
                <c:pt idx="121">
                  <c:v>123744.04445327098</c:v>
                </c:pt>
                <c:pt idx="122">
                  <c:v>121545.56060880254</c:v>
                </c:pt>
                <c:pt idx="123">
                  <c:v>121004.96339887381</c:v>
                </c:pt>
                <c:pt idx="124">
                  <c:v>118289.03753159556</c:v>
                </c:pt>
                <c:pt idx="125">
                  <c:v>109980.06043771899</c:v>
                </c:pt>
                <c:pt idx="126">
                  <c:v>103911.82792768862</c:v>
                </c:pt>
                <c:pt idx="127">
                  <c:v>103697.89924326715</c:v>
                </c:pt>
                <c:pt idx="128">
                  <c:v>97819.343021142908</c:v>
                </c:pt>
                <c:pt idx="129">
                  <c:v>98010.099932762634</c:v>
                </c:pt>
                <c:pt idx="130">
                  <c:v>95772.043065463513</c:v>
                </c:pt>
                <c:pt idx="131">
                  <c:v>91181.20322905072</c:v>
                </c:pt>
                <c:pt idx="132">
                  <c:v>89572.627262155336</c:v>
                </c:pt>
                <c:pt idx="133">
                  <c:v>86230.493672306606</c:v>
                </c:pt>
                <c:pt idx="134">
                  <c:v>83512.514362710906</c:v>
                </c:pt>
                <c:pt idx="135">
                  <c:v>79068.369407811464</c:v>
                </c:pt>
                <c:pt idx="136">
                  <c:v>76456.918502194792</c:v>
                </c:pt>
                <c:pt idx="137">
                  <c:v>72103.183304458944</c:v>
                </c:pt>
                <c:pt idx="138">
                  <c:v>66964.703284260322</c:v>
                </c:pt>
                <c:pt idx="139">
                  <c:v>62499.719629995794</c:v>
                </c:pt>
                <c:pt idx="140">
                  <c:v>56885.249602647775</c:v>
                </c:pt>
                <c:pt idx="141">
                  <c:v>50787.61539139245</c:v>
                </c:pt>
                <c:pt idx="142">
                  <c:v>49259.572640272374</c:v>
                </c:pt>
                <c:pt idx="143">
                  <c:v>44742.944202026032</c:v>
                </c:pt>
                <c:pt idx="144">
                  <c:v>40800.205827002603</c:v>
                </c:pt>
                <c:pt idx="145">
                  <c:v>37420.653801911962</c:v>
                </c:pt>
                <c:pt idx="146">
                  <c:v>33763.755390048776</c:v>
                </c:pt>
                <c:pt idx="147">
                  <c:v>29743.224163529867</c:v>
                </c:pt>
                <c:pt idx="148">
                  <c:v>25303.411112470374</c:v>
                </c:pt>
                <c:pt idx="149">
                  <c:v>20207.402563570628</c:v>
                </c:pt>
                <c:pt idx="150">
                  <c:v>16177.320744296017</c:v>
                </c:pt>
                <c:pt idx="151">
                  <c:v>11963.508753667678</c:v>
                </c:pt>
                <c:pt idx="152">
                  <c:v>7668.7630066217844</c:v>
                </c:pt>
                <c:pt idx="153">
                  <c:v>3338.2978049610501</c:v>
                </c:pt>
                <c:pt idx="154">
                  <c:v>0</c:v>
                </c:pt>
                <c:pt idx="155">
                  <c:v>0</c:v>
                </c:pt>
                <c:pt idx="156">
                  <c:v>0</c:v>
                </c:pt>
                <c:pt idx="157">
                  <c:v>0</c:v>
                </c:pt>
                <c:pt idx="158">
                  <c:v>0</c:v>
                </c:pt>
                <c:pt idx="159">
                  <c:v>0</c:v>
                </c:pt>
                <c:pt idx="160">
                  <c:v>0</c:v>
                </c:pt>
                <c:pt idx="161">
                  <c:v>0</c:v>
                </c:pt>
                <c:pt idx="162">
                  <c:v>0</c:v>
                </c:pt>
                <c:pt idx="163">
                  <c:v>0</c:v>
                </c:pt>
                <c:pt idx="164">
                  <c:v>0</c:v>
                </c:pt>
                <c:pt idx="165">
                  <c:v>0</c:v>
                </c:pt>
                <c:pt idx="166">
                  <c:v>0</c:v>
                </c:pt>
                <c:pt idx="167">
                  <c:v>0</c:v>
                </c:pt>
                <c:pt idx="168">
                  <c:v>0</c:v>
                </c:pt>
                <c:pt idx="169">
                  <c:v>0</c:v>
                </c:pt>
                <c:pt idx="170">
                  <c:v>0</c:v>
                </c:pt>
                <c:pt idx="171">
                  <c:v>0</c:v>
                </c:pt>
                <c:pt idx="172">
                  <c:v>0</c:v>
                </c:pt>
                <c:pt idx="173">
                  <c:v>0</c:v>
                </c:pt>
                <c:pt idx="174">
                  <c:v>0</c:v>
                </c:pt>
                <c:pt idx="175">
                  <c:v>0</c:v>
                </c:pt>
                <c:pt idx="176">
                  <c:v>0</c:v>
                </c:pt>
                <c:pt idx="177">
                  <c:v>0</c:v>
                </c:pt>
                <c:pt idx="178">
                  <c:v>0</c:v>
                </c:pt>
                <c:pt idx="179">
                  <c:v>0</c:v>
                </c:pt>
                <c:pt idx="180">
                  <c:v>0</c:v>
                </c:pt>
                <c:pt idx="181">
                  <c:v>0</c:v>
                </c:pt>
                <c:pt idx="182">
                  <c:v>0</c:v>
                </c:pt>
                <c:pt idx="183">
                  <c:v>0</c:v>
                </c:pt>
                <c:pt idx="184">
                  <c:v>0</c:v>
                </c:pt>
                <c:pt idx="185">
                  <c:v>0</c:v>
                </c:pt>
                <c:pt idx="186">
                  <c:v>0</c:v>
                </c:pt>
                <c:pt idx="187">
                  <c:v>0</c:v>
                </c:pt>
                <c:pt idx="188">
                  <c:v>0</c:v>
                </c:pt>
                <c:pt idx="189">
                  <c:v>0</c:v>
                </c:pt>
                <c:pt idx="190">
                  <c:v>0</c:v>
                </c:pt>
                <c:pt idx="191">
                  <c:v>0</c:v>
                </c:pt>
                <c:pt idx="192">
                  <c:v>0</c:v>
                </c:pt>
                <c:pt idx="193">
                  <c:v>0</c:v>
                </c:pt>
                <c:pt idx="194">
                  <c:v>0</c:v>
                </c:pt>
                <c:pt idx="195">
                  <c:v>0</c:v>
                </c:pt>
                <c:pt idx="196">
                  <c:v>0</c:v>
                </c:pt>
                <c:pt idx="197">
                  <c:v>0</c:v>
                </c:pt>
                <c:pt idx="198">
                  <c:v>0</c:v>
                </c:pt>
                <c:pt idx="199">
                  <c:v>0</c:v>
                </c:pt>
                <c:pt idx="200">
                  <c:v>0</c:v>
                </c:pt>
                <c:pt idx="201">
                  <c:v>0</c:v>
                </c:pt>
                <c:pt idx="202">
                  <c:v>0</c:v>
                </c:pt>
                <c:pt idx="203">
                  <c:v>0</c:v>
                </c:pt>
                <c:pt idx="204">
                  <c:v>0</c:v>
                </c:pt>
                <c:pt idx="205">
                  <c:v>0</c:v>
                </c:pt>
                <c:pt idx="206">
                  <c:v>0</c:v>
                </c:pt>
                <c:pt idx="207">
                  <c:v>0</c:v>
                </c:pt>
                <c:pt idx="208">
                  <c:v>0</c:v>
                </c:pt>
                <c:pt idx="209">
                  <c:v>0</c:v>
                </c:pt>
                <c:pt idx="210">
                  <c:v>0</c:v>
                </c:pt>
                <c:pt idx="211">
                  <c:v>0</c:v>
                </c:pt>
                <c:pt idx="212">
                  <c:v>0</c:v>
                </c:pt>
                <c:pt idx="213">
                  <c:v>0</c:v>
                </c:pt>
                <c:pt idx="214">
                  <c:v>0</c:v>
                </c:pt>
                <c:pt idx="215">
                  <c:v>0</c:v>
                </c:pt>
                <c:pt idx="216">
                  <c:v>0</c:v>
                </c:pt>
                <c:pt idx="217">
                  <c:v>0</c:v>
                </c:pt>
                <c:pt idx="218">
                  <c:v>0</c:v>
                </c:pt>
                <c:pt idx="219">
                  <c:v>0</c:v>
                </c:pt>
                <c:pt idx="220">
                  <c:v>0</c:v>
                </c:pt>
                <c:pt idx="221">
                  <c:v>0</c:v>
                </c:pt>
                <c:pt idx="222">
                  <c:v>0</c:v>
                </c:pt>
                <c:pt idx="223">
                  <c:v>0</c:v>
                </c:pt>
                <c:pt idx="224">
                  <c:v>0</c:v>
                </c:pt>
                <c:pt idx="225">
                  <c:v>0</c:v>
                </c:pt>
                <c:pt idx="226">
                  <c:v>0</c:v>
                </c:pt>
                <c:pt idx="227">
                  <c:v>0</c:v>
                </c:pt>
                <c:pt idx="228">
                  <c:v>0</c:v>
                </c:pt>
                <c:pt idx="229">
                  <c:v>0</c:v>
                </c:pt>
                <c:pt idx="230">
                  <c:v>0</c:v>
                </c:pt>
                <c:pt idx="231">
                  <c:v>0</c:v>
                </c:pt>
                <c:pt idx="232">
                  <c:v>0</c:v>
                </c:pt>
                <c:pt idx="233">
                  <c:v>0</c:v>
                </c:pt>
                <c:pt idx="234">
                  <c:v>0</c:v>
                </c:pt>
                <c:pt idx="235">
                  <c:v>0</c:v>
                </c:pt>
                <c:pt idx="236">
                  <c:v>0</c:v>
                </c:pt>
                <c:pt idx="237">
                  <c:v>0</c:v>
                </c:pt>
                <c:pt idx="238">
                  <c:v>0</c:v>
                </c:pt>
                <c:pt idx="239">
                  <c:v>0</c:v>
                </c:pt>
                <c:pt idx="240">
                  <c:v>0</c:v>
                </c:pt>
                <c:pt idx="241">
                  <c:v>0</c:v>
                </c:pt>
                <c:pt idx="242">
                  <c:v>0</c:v>
                </c:pt>
                <c:pt idx="243">
                  <c:v>0</c:v>
                </c:pt>
                <c:pt idx="244">
                  <c:v>0</c:v>
                </c:pt>
                <c:pt idx="245">
                  <c:v>0</c:v>
                </c:pt>
                <c:pt idx="246">
                  <c:v>0</c:v>
                </c:pt>
                <c:pt idx="247">
                  <c:v>0</c:v>
                </c:pt>
                <c:pt idx="248">
                  <c:v>0</c:v>
                </c:pt>
                <c:pt idx="249">
                  <c:v>0</c:v>
                </c:pt>
                <c:pt idx="250">
                  <c:v>0</c:v>
                </c:pt>
                <c:pt idx="251">
                  <c:v>0</c:v>
                </c:pt>
                <c:pt idx="252">
                  <c:v>0</c:v>
                </c:pt>
                <c:pt idx="253">
                  <c:v>0</c:v>
                </c:pt>
                <c:pt idx="254">
                  <c:v>0</c:v>
                </c:pt>
                <c:pt idx="255">
                  <c:v>0</c:v>
                </c:pt>
                <c:pt idx="256">
                  <c:v>0</c:v>
                </c:pt>
                <c:pt idx="257">
                  <c:v>0</c:v>
                </c:pt>
                <c:pt idx="258">
                  <c:v>0</c:v>
                </c:pt>
                <c:pt idx="259">
                  <c:v>0</c:v>
                </c:pt>
                <c:pt idx="260">
                  <c:v>0</c:v>
                </c:pt>
                <c:pt idx="261">
                  <c:v>0</c:v>
                </c:pt>
                <c:pt idx="262">
                  <c:v>0</c:v>
                </c:pt>
                <c:pt idx="263">
                  <c:v>0</c:v>
                </c:pt>
                <c:pt idx="264">
                  <c:v>0</c:v>
                </c:pt>
                <c:pt idx="265">
                  <c:v>0</c:v>
                </c:pt>
                <c:pt idx="266">
                  <c:v>0</c:v>
                </c:pt>
                <c:pt idx="267">
                  <c:v>0</c:v>
                </c:pt>
                <c:pt idx="268">
                  <c:v>0</c:v>
                </c:pt>
                <c:pt idx="269">
                  <c:v>0</c:v>
                </c:pt>
                <c:pt idx="270">
                  <c:v>0</c:v>
                </c:pt>
              </c:numCache>
            </c:numRef>
          </c:val>
          <c:smooth val="0"/>
          <c:extLst>
            <c:ext xmlns:c16="http://schemas.microsoft.com/office/drawing/2014/chart" uri="{C3380CC4-5D6E-409C-BE32-E72D297353CC}">
              <c16:uniqueId val="{00000004-06B4-4EE3-8882-4478B98F1891}"/>
            </c:ext>
          </c:extLst>
        </c:ser>
        <c:dLbls>
          <c:showLegendKey val="0"/>
          <c:showVal val="0"/>
          <c:showCatName val="0"/>
          <c:showSerName val="0"/>
          <c:showPercent val="0"/>
          <c:showBubbleSize val="0"/>
        </c:dLbls>
        <c:smooth val="0"/>
        <c:axId val="1143589647"/>
        <c:axId val="1143602543"/>
      </c:lineChart>
      <c:catAx>
        <c:axId val="1143589647"/>
        <c:scaling>
          <c:orientation val="minMax"/>
        </c:scaling>
        <c:delete val="0"/>
        <c:axPos val="b"/>
        <c:numFmt formatCode="yyyy" sourceLinked="0"/>
        <c:majorTickMark val="none"/>
        <c:minorTickMark val="none"/>
        <c:tickLblPos val="nextTo"/>
        <c:spPr>
          <a:noFill/>
          <a:ln w="9525" cap="flat" cmpd="sng" algn="ctr">
            <a:solidFill>
              <a:schemeClr val="bg1"/>
            </a:solidFill>
            <a:round/>
          </a:ln>
          <a:effectLst/>
        </c:spPr>
        <c:txPr>
          <a:bodyPr rot="0" spcFirstLastPara="1" vertOverflow="ellipsis"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143602543"/>
        <c:crosses val="autoZero"/>
        <c:auto val="1"/>
        <c:lblAlgn val="ctr"/>
        <c:lblOffset val="100"/>
        <c:tickLblSkip val="60"/>
        <c:noMultiLvlLbl val="0"/>
      </c:catAx>
      <c:valAx>
        <c:axId val="1143602543"/>
        <c:scaling>
          <c:orientation val="minMax"/>
        </c:scaling>
        <c:delete val="0"/>
        <c:axPos val="l"/>
        <c:title>
          <c:tx>
            <c:rich>
              <a:bodyPr rot="-5400000" spcFirstLastPara="1" vertOverflow="ellipsis" vert="horz" wrap="square" anchor="ctr" anchorCtr="1"/>
              <a:lstStyle/>
              <a:p>
                <a:pPr>
                  <a:defRPr sz="1000" b="1" i="0" u="none" strike="noStrike" kern="1200" baseline="0">
                    <a:solidFill>
                      <a:schemeClr val="tx1">
                        <a:lumMod val="65000"/>
                        <a:lumOff val="35000"/>
                      </a:schemeClr>
                    </a:solidFill>
                    <a:latin typeface="Century Gothic" panose="020B0502020202020204" pitchFamily="34" charset="0"/>
                    <a:ea typeface="+mn-ea"/>
                    <a:cs typeface="+mn-cs"/>
                  </a:defRPr>
                </a:pPr>
                <a:r>
                  <a:rPr lang="en-US" b="1" dirty="0"/>
                  <a:t>Portfolio Value Starting with $500k</a:t>
                </a:r>
              </a:p>
            </c:rich>
          </c:tx>
          <c:layout>
            <c:manualLayout>
              <c:xMode val="edge"/>
              <c:yMode val="edge"/>
              <c:x val="1.6045069931443898E-3"/>
              <c:y val="0.1683103890700588"/>
            </c:manualLayout>
          </c:layout>
          <c:overlay val="0"/>
          <c:spPr>
            <a:noFill/>
            <a:ln>
              <a:noFill/>
            </a:ln>
            <a:effectLst/>
          </c:spPr>
          <c:txPr>
            <a:bodyPr rot="-5400000" spcFirstLastPara="1" vertOverflow="ellipsis" vert="horz" wrap="square" anchor="ctr" anchorCtr="1"/>
            <a:lstStyle/>
            <a:p>
              <a:pPr>
                <a:defRPr sz="10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title>
        <c:numFmt formatCode="&quot;$&quot;#,##0" sourceLinked="1"/>
        <c:majorTickMark val="out"/>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143589647"/>
        <c:crossesAt val="0"/>
        <c:crossBetween val="between"/>
      </c:valAx>
      <c:spPr>
        <a:noFill/>
        <a:ln>
          <a:noFill/>
        </a:ln>
        <a:effectLst/>
      </c:spPr>
    </c:plotArea>
    <c:legend>
      <c:legendPos val="b"/>
      <c:layout>
        <c:manualLayout>
          <c:xMode val="edge"/>
          <c:yMode val="edge"/>
          <c:x val="0.2952664591485496"/>
          <c:y val="6.9338077327503467E-2"/>
          <c:w val="0.41343590671855679"/>
          <c:h val="6.1580404186449396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latin typeface="Century Gothic" panose="020B0502020202020204" pitchFamily="34" charset="0"/>
        </a:defRPr>
      </a:pPr>
      <a:endParaRPr lang="en-US"/>
    </a:p>
  </c:txPr>
  <c:externalData r:id="rId3">
    <c:autoUpdate val="0"/>
  </c:externalData>
  <c:userShapes r:id="rId4"/>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28575" cap="rnd">
              <a:solidFill>
                <a:schemeClr val="accent5">
                  <a:lumMod val="50000"/>
                </a:schemeClr>
              </a:solidFill>
              <a:prstDash val="sysDash"/>
              <a:round/>
            </a:ln>
            <a:effectLst/>
          </c:spPr>
          <c:marker>
            <c:symbol val="none"/>
          </c:marker>
          <c:val>
            <c:numRef>
              <c:f>'3 - Lessons'!$BS$7:$BS$17</c:f>
              <c:numCache>
                <c:formatCode>General</c:formatCode>
                <c:ptCount val="11"/>
                <c:pt idx="0">
                  <c:v>3.5</c:v>
                </c:pt>
                <c:pt idx="1">
                  <c:v>4</c:v>
                </c:pt>
                <c:pt idx="2">
                  <c:v>4.5</c:v>
                </c:pt>
                <c:pt idx="3">
                  <c:v>6</c:v>
                </c:pt>
                <c:pt idx="4">
                  <c:v>6.5</c:v>
                </c:pt>
                <c:pt idx="5">
                  <c:v>7</c:v>
                </c:pt>
                <c:pt idx="6">
                  <c:v>5</c:v>
                </c:pt>
                <c:pt idx="7">
                  <c:v>4</c:v>
                </c:pt>
                <c:pt idx="8">
                  <c:v>3</c:v>
                </c:pt>
                <c:pt idx="9">
                  <c:v>3.5</c:v>
                </c:pt>
                <c:pt idx="10">
                  <c:v>5</c:v>
                </c:pt>
              </c:numCache>
            </c:numRef>
          </c:val>
          <c:smooth val="1"/>
          <c:extLst>
            <c:ext xmlns:c16="http://schemas.microsoft.com/office/drawing/2014/chart" uri="{C3380CC4-5D6E-409C-BE32-E72D297353CC}">
              <c16:uniqueId val="{00000000-DB12-42E7-A79E-3E22FBA42BB9}"/>
            </c:ext>
          </c:extLst>
        </c:ser>
        <c:dLbls>
          <c:showLegendKey val="0"/>
          <c:showVal val="0"/>
          <c:showCatName val="0"/>
          <c:showSerName val="0"/>
          <c:showPercent val="0"/>
          <c:showBubbleSize val="0"/>
        </c:dLbls>
        <c:smooth val="0"/>
        <c:axId val="2132865087"/>
        <c:axId val="2132864255"/>
      </c:lineChart>
      <c:catAx>
        <c:axId val="2132865087"/>
        <c:scaling>
          <c:orientation val="minMax"/>
        </c:scaling>
        <c:delete val="1"/>
        <c:axPos val="b"/>
        <c:majorTickMark val="none"/>
        <c:minorTickMark val="none"/>
        <c:tickLblPos val="nextTo"/>
        <c:crossAx val="2132864255"/>
        <c:crosses val="autoZero"/>
        <c:auto val="1"/>
        <c:lblAlgn val="ctr"/>
        <c:lblOffset val="100"/>
        <c:noMultiLvlLbl val="0"/>
      </c:catAx>
      <c:valAx>
        <c:axId val="2132864255"/>
        <c:scaling>
          <c:orientation val="minMax"/>
          <c:min val="2"/>
        </c:scaling>
        <c:delete val="1"/>
        <c:axPos val="l"/>
        <c:numFmt formatCode="General" sourceLinked="1"/>
        <c:majorTickMark val="none"/>
        <c:minorTickMark val="none"/>
        <c:tickLblPos val="nextTo"/>
        <c:crossAx val="213286508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158188214025113E-2"/>
          <c:y val="1.7367148319773196E-2"/>
          <c:w val="0.95235338321299046"/>
          <c:h val="0.92759177417497551"/>
        </c:manualLayout>
      </c:layout>
      <c:barChart>
        <c:barDir val="col"/>
        <c:grouping val="clustered"/>
        <c:varyColors val="0"/>
        <c:ser>
          <c:idx val="2"/>
          <c:order val="2"/>
          <c:tx>
            <c:v>Annual Return</c:v>
          </c:tx>
          <c:spPr>
            <a:solidFill>
              <a:schemeClr val="bg1">
                <a:lumMod val="85000"/>
              </a:schemeClr>
            </a:solidFill>
            <a:ln>
              <a:solidFill>
                <a:schemeClr val="bg1">
                  <a:lumMod val="65000"/>
                </a:schemeClr>
              </a:solidFill>
            </a:ln>
            <a:effectLst/>
          </c:spPr>
          <c:invertIfNegative val="0"/>
          <c:dPt>
            <c:idx val="35"/>
            <c:invertIfNegative val="0"/>
            <c:bubble3D val="0"/>
            <c:spPr>
              <a:solidFill>
                <a:schemeClr val="accent5">
                  <a:lumMod val="50000"/>
                </a:schemeClr>
              </a:solidFill>
              <a:ln>
                <a:solidFill>
                  <a:schemeClr val="accent5">
                    <a:lumMod val="50000"/>
                  </a:schemeClr>
                </a:solidFill>
              </a:ln>
              <a:effectLst/>
            </c:spPr>
            <c:extLst>
              <c:ext xmlns:c16="http://schemas.microsoft.com/office/drawing/2014/chart" uri="{C3380CC4-5D6E-409C-BE32-E72D297353CC}">
                <c16:uniqueId val="{00000001-121D-48D1-BCE3-62CDD0E7D02E}"/>
              </c:ext>
            </c:extLst>
          </c:dPt>
          <c:dLbls>
            <c:dLbl>
              <c:idx val="35"/>
              <c:spPr>
                <a:noFill/>
                <a:ln>
                  <a:noFill/>
                </a:ln>
                <a:effectLst/>
              </c:spPr>
              <c:txPr>
                <a:bodyPr rot="0" spcFirstLastPara="1" vertOverflow="ellipsis" vert="horz" wrap="square" anchor="ctr" anchorCtr="1"/>
                <a:lstStyle/>
                <a:p>
                  <a:pPr>
                    <a:defRPr sz="800" b="1" i="0" u="none" strike="noStrike" kern="1200" baseline="0">
                      <a:solidFill>
                        <a:schemeClr val="bg1"/>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21D-48D1-BCE3-62CDD0E7D02E}"/>
                </c:ext>
              </c:extLst>
            </c:dLbl>
            <c:spPr>
              <a:noFill/>
              <a:ln>
                <a:noFill/>
              </a:ln>
              <a:effectLst/>
            </c:spPr>
            <c:txPr>
              <a:bodyPr rot="0" spcFirstLastPara="1" vertOverflow="ellipsis" vert="horz" wrap="square" anchor="ctr" anchorCtr="1"/>
              <a:lstStyle/>
              <a:p>
                <a:pPr>
                  <a:defRPr sz="8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Equity!#REF!</c:f>
            </c:multiLvlStrRef>
          </c:cat>
          <c:val>
            <c:numRef>
              <c:f>'1 - Market History'!$DY$12:$FH$12</c:f>
              <c:numCache>
                <c:formatCode>0</c:formatCode>
                <c:ptCount val="36"/>
                <c:pt idx="0">
                  <c:v>2.0275013420324672</c:v>
                </c:pt>
                <c:pt idx="1">
                  <c:v>12.400841832604836</c:v>
                </c:pt>
                <c:pt idx="2">
                  <c:v>27.250468097364223</c:v>
                </c:pt>
                <c:pt idx="3">
                  <c:v>-6.5591397849462219</c:v>
                </c:pt>
                <c:pt idx="4">
                  <c:v>26.306704621161625</c:v>
                </c:pt>
                <c:pt idx="5">
                  <c:v>4.4642643074636279</c:v>
                </c:pt>
                <c:pt idx="6">
                  <c:v>7.0551513621445405</c:v>
                </c:pt>
                <c:pt idx="7">
                  <c:v>-1.5392860971165212</c:v>
                </c:pt>
                <c:pt idx="8">
                  <c:v>34.110653863740282</c:v>
                </c:pt>
                <c:pt idx="9">
                  <c:v>20.26366632571883</c:v>
                </c:pt>
                <c:pt idx="10">
                  <c:v>31.008181008180991</c:v>
                </c:pt>
                <c:pt idx="11">
                  <c:v>26.668590212586185</c:v>
                </c:pt>
                <c:pt idx="12">
                  <c:v>19.526044759727633</c:v>
                </c:pt>
                <c:pt idx="13">
                  <c:v>-10.139186659860478</c:v>
                </c:pt>
                <c:pt idx="14">
                  <c:v>-13.04268791468477</c:v>
                </c:pt>
                <c:pt idx="15">
                  <c:v>-23.365967528395228</c:v>
                </c:pt>
                <c:pt idx="16">
                  <c:v>26.380395990088878</c:v>
                </c:pt>
                <c:pt idx="17">
                  <c:v>8.9934527663860777</c:v>
                </c:pt>
                <c:pt idx="18">
                  <c:v>3.0010231698461842</c:v>
                </c:pt>
                <c:pt idx="19">
                  <c:v>13.619431382130752</c:v>
                </c:pt>
                <c:pt idx="20">
                  <c:v>3.5295776633998521</c:v>
                </c:pt>
                <c:pt idx="21">
                  <c:v>-38.48579367457571</c:v>
                </c:pt>
                <c:pt idx="22">
                  <c:v>23.454193191253793</c:v>
                </c:pt>
                <c:pt idx="23">
                  <c:v>12.782351358622556</c:v>
                </c:pt>
                <c:pt idx="24">
                  <c:v>-2.8625134776749661E-3</c:v>
                </c:pt>
                <c:pt idx="25">
                  <c:v>13.405693384223927</c:v>
                </c:pt>
                <c:pt idx="26">
                  <c:v>29.601245275874867</c:v>
                </c:pt>
                <c:pt idx="27">
                  <c:v>11.390638187366097</c:v>
                </c:pt>
                <c:pt idx="28">
                  <c:v>-0.726601583369757</c:v>
                </c:pt>
                <c:pt idx="29">
                  <c:v>9.5350157049619799</c:v>
                </c:pt>
                <c:pt idx="30">
                  <c:v>19.419964892376829</c:v>
                </c:pt>
                <c:pt idx="31">
                  <c:v>-6.2372597349650949</c:v>
                </c:pt>
                <c:pt idx="32">
                  <c:v>28.878074077028959</c:v>
                </c:pt>
                <c:pt idx="33">
                  <c:v>16.258921994069532</c:v>
                </c:pt>
                <c:pt idx="34">
                  <c:v>26.892736290857201</c:v>
                </c:pt>
                <c:pt idx="35">
                  <c:v>-24.76952192321734</c:v>
                </c:pt>
              </c:numCache>
            </c:numRef>
          </c:val>
          <c:extLst>
            <c:ext xmlns:c16="http://schemas.microsoft.com/office/drawing/2014/chart" uri="{C3380CC4-5D6E-409C-BE32-E72D297353CC}">
              <c16:uniqueId val="{00000002-121D-48D1-BCE3-62CDD0E7D02E}"/>
            </c:ext>
          </c:extLst>
        </c:ser>
        <c:dLbls>
          <c:showLegendKey val="0"/>
          <c:showVal val="0"/>
          <c:showCatName val="0"/>
          <c:showSerName val="0"/>
          <c:showPercent val="0"/>
          <c:showBubbleSize val="0"/>
        </c:dLbls>
        <c:gapWidth val="30"/>
        <c:overlap val="-27"/>
        <c:axId val="565472368"/>
        <c:axId val="215582688"/>
      </c:barChart>
      <c:lineChart>
        <c:grouping val="standard"/>
        <c:varyColors val="0"/>
        <c:ser>
          <c:idx val="1"/>
          <c:order val="0"/>
          <c:tx>
            <c:v>Drawdown</c:v>
          </c:tx>
          <c:spPr>
            <a:ln w="25400" cap="rnd">
              <a:noFill/>
              <a:round/>
            </a:ln>
            <a:effectLst/>
          </c:spPr>
          <c:marker>
            <c:symbol val="circle"/>
            <c:size val="6"/>
            <c:spPr>
              <a:solidFill>
                <a:srgbClr val="C00000"/>
              </a:solidFill>
              <a:ln w="9525">
                <a:noFill/>
              </a:ln>
              <a:effectLst/>
            </c:spPr>
          </c:marker>
          <c:dLbls>
            <c:spPr>
              <a:noFill/>
              <a:ln>
                <a:noFill/>
              </a:ln>
              <a:effectLst/>
            </c:spPr>
            <c:txPr>
              <a:bodyPr rot="0" spcFirstLastPara="1" vertOverflow="ellipsis" vert="horz" wrap="square" anchor="ctr" anchorCtr="1"/>
              <a:lstStyle/>
              <a:p>
                <a:pPr>
                  <a:defRPr sz="8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'1 - Market History'!$DY$10:$FH$10</c:f>
              <c:numCache>
                <c:formatCode>0</c:formatCode>
                <c:ptCount val="3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pt idx="31">
                  <c:v>2018</c:v>
                </c:pt>
                <c:pt idx="32">
                  <c:v>2019</c:v>
                </c:pt>
                <c:pt idx="33">
                  <c:v>2020</c:v>
                </c:pt>
                <c:pt idx="34">
                  <c:v>2021</c:v>
                </c:pt>
                <c:pt idx="35">
                  <c:v>2022</c:v>
                </c:pt>
              </c:numCache>
            </c:numRef>
          </c:cat>
          <c:val>
            <c:numRef>
              <c:f>'1 - Market History'!$DY$11:$FH$11</c:f>
              <c:numCache>
                <c:formatCode>0</c:formatCode>
                <c:ptCount val="36"/>
                <c:pt idx="0">
                  <c:v>-33.509516880957335</c:v>
                </c:pt>
                <c:pt idx="1">
                  <c:v>-7.6370733144308982</c:v>
                </c:pt>
                <c:pt idx="2">
                  <c:v>-7.5569760978321243</c:v>
                </c:pt>
                <c:pt idx="3">
                  <c:v>-19.918688169128608</c:v>
                </c:pt>
                <c:pt idx="4">
                  <c:v>-5.6719762582520765</c:v>
                </c:pt>
                <c:pt idx="5">
                  <c:v>-6.2433158257480308</c:v>
                </c:pt>
                <c:pt idx="6">
                  <c:v>-4.9941927990708397</c:v>
                </c:pt>
                <c:pt idx="7">
                  <c:v>-8.9377593360995817</c:v>
                </c:pt>
                <c:pt idx="8">
                  <c:v>-2.533416976306524</c:v>
                </c:pt>
                <c:pt idx="9">
                  <c:v>-7.6432182281764511</c:v>
                </c:pt>
                <c:pt idx="10">
                  <c:v>-10.795223370493934</c:v>
                </c:pt>
                <c:pt idx="11">
                  <c:v>-19.336001685274915</c:v>
                </c:pt>
                <c:pt idx="12">
                  <c:v>-12.078687322911231</c:v>
                </c:pt>
                <c:pt idx="13">
                  <c:v>-17.199795739331968</c:v>
                </c:pt>
                <c:pt idx="14">
                  <c:v>-29.695063804386599</c:v>
                </c:pt>
                <c:pt idx="15">
                  <c:v>-33.752377378444528</c:v>
                </c:pt>
                <c:pt idx="16">
                  <c:v>-14.053410042290103</c:v>
                </c:pt>
                <c:pt idx="17">
                  <c:v>-8.1649046434494217</c:v>
                </c:pt>
                <c:pt idx="18">
                  <c:v>-7.1663497400657805</c:v>
                </c:pt>
                <c:pt idx="19">
                  <c:v>-7.698753922278545</c:v>
                </c:pt>
                <c:pt idx="20">
                  <c:v>-10.0904066702872</c:v>
                </c:pt>
                <c:pt idx="21">
                  <c:v>-48.756435751450589</c:v>
                </c:pt>
                <c:pt idx="22">
                  <c:v>-27.620626939124861</c:v>
                </c:pt>
                <c:pt idx="23">
                  <c:v>-15.99467665615142</c:v>
                </c:pt>
                <c:pt idx="24">
                  <c:v>-19.388241506002444</c:v>
                </c:pt>
                <c:pt idx="25">
                  <c:v>-9.9362949599729351</c:v>
                </c:pt>
                <c:pt idx="26">
                  <c:v>-5.7555896379017035</c:v>
                </c:pt>
                <c:pt idx="27">
                  <c:v>-7.4014597088537082</c:v>
                </c:pt>
                <c:pt idx="28">
                  <c:v>-12.352521564468155</c:v>
                </c:pt>
                <c:pt idx="29">
                  <c:v>-10.512050255878357</c:v>
                </c:pt>
                <c:pt idx="30">
                  <c:v>-2.7967912652965943</c:v>
                </c:pt>
                <c:pt idx="31">
                  <c:v>-19.778213767806875</c:v>
                </c:pt>
                <c:pt idx="32">
                  <c:v>-6.8361039163835073</c:v>
                </c:pt>
                <c:pt idx="33">
                  <c:v>-33.924959024260595</c:v>
                </c:pt>
                <c:pt idx="34">
                  <c:v>-5.2125326485854995</c:v>
                </c:pt>
                <c:pt idx="35">
                  <c:v>-25.246009640242185</c:v>
                </c:pt>
              </c:numCache>
            </c:numRef>
          </c:val>
          <c:smooth val="0"/>
          <c:extLst>
            <c:ext xmlns:c16="http://schemas.microsoft.com/office/drawing/2014/chart" uri="{C3380CC4-5D6E-409C-BE32-E72D297353CC}">
              <c16:uniqueId val="{00000003-121D-48D1-BCE3-62CDD0E7D02E}"/>
            </c:ext>
          </c:extLst>
        </c:ser>
        <c:ser>
          <c:idx val="3"/>
          <c:order val="1"/>
          <c:tx>
            <c:v>Average Return</c:v>
          </c:tx>
          <c:spPr>
            <a:ln w="12700" cap="rnd">
              <a:solidFill>
                <a:schemeClr val="tx2">
                  <a:lumMod val="75000"/>
                </a:schemeClr>
              </a:solidFill>
              <a:prstDash val="dash"/>
              <a:round/>
            </a:ln>
            <a:effectLst/>
          </c:spPr>
          <c:marker>
            <c:symbol val="none"/>
          </c:marker>
          <c:cat>
            <c:numRef>
              <c:f>'1 - Market History'!$DY$10:$FH$10</c:f>
              <c:numCache>
                <c:formatCode>0</c:formatCode>
                <c:ptCount val="3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pt idx="31">
                  <c:v>2018</c:v>
                </c:pt>
                <c:pt idx="32">
                  <c:v>2019</c:v>
                </c:pt>
                <c:pt idx="33">
                  <c:v>2020</c:v>
                </c:pt>
                <c:pt idx="34">
                  <c:v>2021</c:v>
                </c:pt>
                <c:pt idx="35">
                  <c:v>2022</c:v>
                </c:pt>
              </c:numCache>
            </c:numRef>
          </c:cat>
          <c:val>
            <c:numRef>
              <c:f>'1 - Market History'!$DY$14:$FH$14</c:f>
              <c:numCache>
                <c:formatCode>0</c:formatCode>
                <c:ptCount val="36"/>
                <c:pt idx="0">
                  <c:v>9.2599021012945517</c:v>
                </c:pt>
                <c:pt idx="1">
                  <c:v>9.2599021012945517</c:v>
                </c:pt>
                <c:pt idx="2">
                  <c:v>9.2599021012945517</c:v>
                </c:pt>
                <c:pt idx="3">
                  <c:v>9.2599021012945517</c:v>
                </c:pt>
                <c:pt idx="4">
                  <c:v>9.2599021012945517</c:v>
                </c:pt>
                <c:pt idx="5">
                  <c:v>9.2599021012945517</c:v>
                </c:pt>
                <c:pt idx="6">
                  <c:v>9.2599021012945517</c:v>
                </c:pt>
                <c:pt idx="7">
                  <c:v>9.2599021012945517</c:v>
                </c:pt>
                <c:pt idx="8">
                  <c:v>9.2599021012945517</c:v>
                </c:pt>
                <c:pt idx="9">
                  <c:v>9.2599021012945517</c:v>
                </c:pt>
                <c:pt idx="10">
                  <c:v>9.2599021012945517</c:v>
                </c:pt>
                <c:pt idx="11">
                  <c:v>9.2599021012945517</c:v>
                </c:pt>
                <c:pt idx="12">
                  <c:v>9.2599021012945517</c:v>
                </c:pt>
                <c:pt idx="13">
                  <c:v>9.2599021012945517</c:v>
                </c:pt>
                <c:pt idx="14">
                  <c:v>9.2599021012945517</c:v>
                </c:pt>
                <c:pt idx="15">
                  <c:v>9.2599021012945517</c:v>
                </c:pt>
                <c:pt idx="16">
                  <c:v>9.2599021012945517</c:v>
                </c:pt>
                <c:pt idx="17">
                  <c:v>9.2599021012945517</c:v>
                </c:pt>
                <c:pt idx="18">
                  <c:v>9.2599021012945517</c:v>
                </c:pt>
                <c:pt idx="19">
                  <c:v>9.2599021012945517</c:v>
                </c:pt>
                <c:pt idx="20">
                  <c:v>9.2599021012945517</c:v>
                </c:pt>
                <c:pt idx="21">
                  <c:v>9.2599021012945517</c:v>
                </c:pt>
                <c:pt idx="22">
                  <c:v>9.2599021012945517</c:v>
                </c:pt>
                <c:pt idx="23">
                  <c:v>9.2599021012945517</c:v>
                </c:pt>
                <c:pt idx="24">
                  <c:v>9.2599021012945517</c:v>
                </c:pt>
                <c:pt idx="25">
                  <c:v>9.2599021012945517</c:v>
                </c:pt>
                <c:pt idx="26">
                  <c:v>9.2599021012945517</c:v>
                </c:pt>
                <c:pt idx="27">
                  <c:v>9.2599021012945517</c:v>
                </c:pt>
                <c:pt idx="28">
                  <c:v>9.2599021012945517</c:v>
                </c:pt>
                <c:pt idx="29">
                  <c:v>9.2599021012945517</c:v>
                </c:pt>
                <c:pt idx="30">
                  <c:v>9.2599021012945517</c:v>
                </c:pt>
                <c:pt idx="31">
                  <c:v>9.2599021012945517</c:v>
                </c:pt>
                <c:pt idx="32">
                  <c:v>9.2599021012945517</c:v>
                </c:pt>
                <c:pt idx="33">
                  <c:v>9.2599021012945517</c:v>
                </c:pt>
                <c:pt idx="34">
                  <c:v>9.2599021012945517</c:v>
                </c:pt>
                <c:pt idx="35">
                  <c:v>9.2599021012945517</c:v>
                </c:pt>
              </c:numCache>
            </c:numRef>
          </c:val>
          <c:smooth val="0"/>
          <c:extLst>
            <c:ext xmlns:c16="http://schemas.microsoft.com/office/drawing/2014/chart" uri="{C3380CC4-5D6E-409C-BE32-E72D297353CC}">
              <c16:uniqueId val="{00000004-121D-48D1-BCE3-62CDD0E7D02E}"/>
            </c:ext>
          </c:extLst>
        </c:ser>
        <c:ser>
          <c:idx val="0"/>
          <c:order val="3"/>
          <c:tx>
            <c:v>Average Drawdown</c:v>
          </c:tx>
          <c:spPr>
            <a:ln w="12700" cap="rnd">
              <a:solidFill>
                <a:srgbClr val="C00000"/>
              </a:solidFill>
              <a:prstDash val="dash"/>
              <a:round/>
            </a:ln>
            <a:effectLst/>
          </c:spPr>
          <c:marker>
            <c:symbol val="none"/>
          </c:marker>
          <c:cat>
            <c:numRef>
              <c:f>'1 - Market History'!$DY$10:$FH$10</c:f>
              <c:numCache>
                <c:formatCode>0</c:formatCode>
                <c:ptCount val="36"/>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pt idx="31">
                  <c:v>2018</c:v>
                </c:pt>
                <c:pt idx="32">
                  <c:v>2019</c:v>
                </c:pt>
                <c:pt idx="33">
                  <c:v>2020</c:v>
                </c:pt>
                <c:pt idx="34">
                  <c:v>2021</c:v>
                </c:pt>
                <c:pt idx="35">
                  <c:v>2022</c:v>
                </c:pt>
              </c:numCache>
            </c:numRef>
          </c:cat>
          <c:val>
            <c:numRef>
              <c:f>'1 - Market History'!$DY$13:$FH$13</c:f>
              <c:numCache>
                <c:formatCode>0</c:formatCode>
                <c:ptCount val="36"/>
                <c:pt idx="0">
                  <c:v>-14.616378206877673</c:v>
                </c:pt>
                <c:pt idx="1">
                  <c:v>-14.616378206877673</c:v>
                </c:pt>
                <c:pt idx="2">
                  <c:v>-14.616378206877673</c:v>
                </c:pt>
                <c:pt idx="3">
                  <c:v>-14.616378206877673</c:v>
                </c:pt>
                <c:pt idx="4">
                  <c:v>-14.616378206877673</c:v>
                </c:pt>
                <c:pt idx="5">
                  <c:v>-14.616378206877673</c:v>
                </c:pt>
                <c:pt idx="6">
                  <c:v>-14.616378206877673</c:v>
                </c:pt>
                <c:pt idx="7">
                  <c:v>-14.616378206877673</c:v>
                </c:pt>
                <c:pt idx="8">
                  <c:v>-14.616378206877673</c:v>
                </c:pt>
                <c:pt idx="9">
                  <c:v>-14.616378206877673</c:v>
                </c:pt>
                <c:pt idx="10">
                  <c:v>-14.616378206877673</c:v>
                </c:pt>
                <c:pt idx="11">
                  <c:v>-14.616378206877673</c:v>
                </c:pt>
                <c:pt idx="12">
                  <c:v>-14.616378206877673</c:v>
                </c:pt>
                <c:pt idx="13">
                  <c:v>-14.616378206877673</c:v>
                </c:pt>
                <c:pt idx="14">
                  <c:v>-14.616378206877673</c:v>
                </c:pt>
                <c:pt idx="15">
                  <c:v>-14.616378206877673</c:v>
                </c:pt>
                <c:pt idx="16">
                  <c:v>-14.616378206877673</c:v>
                </c:pt>
                <c:pt idx="17">
                  <c:v>-14.616378206877673</c:v>
                </c:pt>
                <c:pt idx="18">
                  <c:v>-14.616378206877673</c:v>
                </c:pt>
                <c:pt idx="19">
                  <c:v>-14.616378206877673</c:v>
                </c:pt>
                <c:pt idx="20">
                  <c:v>-14.616378206877673</c:v>
                </c:pt>
                <c:pt idx="21">
                  <c:v>-14.616378206877673</c:v>
                </c:pt>
                <c:pt idx="22">
                  <c:v>-14.616378206877673</c:v>
                </c:pt>
                <c:pt idx="23">
                  <c:v>-14.616378206877673</c:v>
                </c:pt>
                <c:pt idx="24">
                  <c:v>-14.616378206877673</c:v>
                </c:pt>
                <c:pt idx="25">
                  <c:v>-14.616378206877673</c:v>
                </c:pt>
                <c:pt idx="26">
                  <c:v>-14.616378206877673</c:v>
                </c:pt>
                <c:pt idx="27">
                  <c:v>-14.616378206877673</c:v>
                </c:pt>
                <c:pt idx="28">
                  <c:v>-14.616378206877673</c:v>
                </c:pt>
                <c:pt idx="29">
                  <c:v>-14.616378206877673</c:v>
                </c:pt>
                <c:pt idx="30">
                  <c:v>-14.616378206877673</c:v>
                </c:pt>
                <c:pt idx="31">
                  <c:v>-14.616378206877673</c:v>
                </c:pt>
                <c:pt idx="32">
                  <c:v>-14.616378206877673</c:v>
                </c:pt>
                <c:pt idx="33">
                  <c:v>-14.616378206877673</c:v>
                </c:pt>
                <c:pt idx="34">
                  <c:v>-14.616378206877673</c:v>
                </c:pt>
                <c:pt idx="35">
                  <c:v>-14.616378206877673</c:v>
                </c:pt>
              </c:numCache>
            </c:numRef>
          </c:val>
          <c:smooth val="0"/>
          <c:extLst>
            <c:ext xmlns:c16="http://schemas.microsoft.com/office/drawing/2014/chart" uri="{C3380CC4-5D6E-409C-BE32-E72D297353CC}">
              <c16:uniqueId val="{00000005-121D-48D1-BCE3-62CDD0E7D02E}"/>
            </c:ext>
          </c:extLst>
        </c:ser>
        <c:dLbls>
          <c:showLegendKey val="0"/>
          <c:showVal val="0"/>
          <c:showCatName val="0"/>
          <c:showSerName val="0"/>
          <c:showPercent val="0"/>
          <c:showBubbleSize val="0"/>
        </c:dLbls>
        <c:marker val="1"/>
        <c:smooth val="0"/>
        <c:axId val="565472368"/>
        <c:axId val="215582688"/>
      </c:lineChart>
      <c:dateAx>
        <c:axId val="56547236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8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215582688"/>
        <c:crosses val="autoZero"/>
        <c:auto val="0"/>
        <c:lblOffset val="100"/>
        <c:baseTimeUnit val="days"/>
        <c:majorUnit val="1"/>
        <c:majorTimeUnit val="days"/>
      </c:dateAx>
      <c:valAx>
        <c:axId val="215582688"/>
        <c:scaling>
          <c:orientation val="minMax"/>
        </c:scaling>
        <c:delete val="0"/>
        <c:axPos val="l"/>
        <c:numFmt formatCode="0" sourceLinked="1"/>
        <c:majorTickMark val="out"/>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565472368"/>
        <c:crosses val="autoZero"/>
        <c:crossBetween val="between"/>
      </c:valAx>
      <c:spPr>
        <a:noFill/>
        <a:ln>
          <a:noFill/>
        </a:ln>
        <a:effectLst/>
      </c:spPr>
    </c:plotArea>
    <c:legend>
      <c:legendPos val="b"/>
      <c:layout>
        <c:manualLayout>
          <c:xMode val="edge"/>
          <c:yMode val="edge"/>
          <c:x val="4.0464207534224195E-2"/>
          <c:y val="0.82776567745294383"/>
          <c:w val="0.41093857005889606"/>
          <c:h val="9.8956067129756145E-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800">
          <a:latin typeface="Century Gothic" panose="020B05020202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180727409073867E-2"/>
          <c:y val="0.11964625850340135"/>
          <c:w val="0.92570205647371007"/>
          <c:h val="0.80123370292999074"/>
        </c:manualLayout>
      </c:layout>
      <c:barChart>
        <c:barDir val="col"/>
        <c:grouping val="stacked"/>
        <c:varyColors val="0"/>
        <c:ser>
          <c:idx val="0"/>
          <c:order val="0"/>
          <c:tx>
            <c:strRef>
              <c:f>'2 - Asset Allocation'!$AE$20</c:f>
              <c:strCache>
                <c:ptCount val="1"/>
                <c:pt idx="0">
                  <c:v> Lowest 1 Year Total Return</c:v>
                </c:pt>
              </c:strCache>
            </c:strRef>
          </c:tx>
          <c:spPr>
            <a:solidFill>
              <a:schemeClr val="accent5">
                <a:lumMod val="75000"/>
              </a:schemeClr>
            </a:solidFill>
            <a:ln>
              <a:noFill/>
            </a:ln>
            <a:effectLst/>
          </c:spPr>
          <c:invertIfNegative val="0"/>
          <c:dLbls>
            <c:dLbl>
              <c:idx val="0"/>
              <c:layout>
                <c:manualLayout>
                  <c:x val="-1.4652014652014652E-3"/>
                  <c:y val="-9.904034003935099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84C-458E-A7A5-C3AE1D2240DB}"/>
                </c:ext>
              </c:extLst>
            </c:dLbl>
            <c:dLbl>
              <c:idx val="1"/>
              <c:layout>
                <c:manualLayout>
                  <c:x val="-1.4652014652014652E-3"/>
                  <c:y val="-9.876880777307492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84C-458E-A7A5-C3AE1D2240DB}"/>
                </c:ext>
              </c:extLst>
            </c:dLbl>
            <c:dLbl>
              <c:idx val="2"/>
              <c:layout>
                <c:manualLayout>
                  <c:x val="1.4652014652014652E-3"/>
                  <c:y val="-0.1208689622808372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84C-458E-A7A5-C3AE1D2240DB}"/>
                </c:ext>
              </c:extLst>
            </c:dLbl>
            <c:dLbl>
              <c:idx val="3"/>
              <c:layout>
                <c:manualLayout>
                  <c:x val="-1.4652014652014652E-3"/>
                  <c:y val="-0.1204317278706999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84C-458E-A7A5-C3AE1D2240DB}"/>
                </c:ext>
              </c:extLst>
            </c:dLbl>
            <c:dLbl>
              <c:idx val="4"/>
              <c:layout>
                <c:manualLayout>
                  <c:x val="-1.0744686621274016E-16"/>
                  <c:y val="-0.1121742823082787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84C-458E-A7A5-C3AE1D2240DB}"/>
                </c:ext>
              </c:extLst>
            </c:dLbl>
            <c:dLbl>
              <c:idx val="5"/>
              <c:layout>
                <c:manualLayout>
                  <c:x val="0"/>
                  <c:y val="-7.619047619047608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84C-458E-A7A5-C3AE1D2240DB}"/>
                </c:ext>
              </c:extLst>
            </c:dLbl>
            <c:dLbl>
              <c:idx val="6"/>
              <c:layout>
                <c:manualLayout>
                  <c:x val="-2.9304029304029304E-3"/>
                  <c:y val="-0.1128427383354438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84C-458E-A7A5-C3AE1D2240DB}"/>
                </c:ext>
              </c:extLst>
            </c:dLbl>
            <c:dLbl>
              <c:idx val="7"/>
              <c:layout>
                <c:manualLayout>
                  <c:x val="-1.0744686621274016E-16"/>
                  <c:y val="-5.130673849060525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84C-458E-A7A5-C3AE1D2240DB}"/>
                </c:ext>
              </c:extLst>
            </c:dLbl>
            <c:dLbl>
              <c:idx val="8"/>
              <c:layout>
                <c:manualLayout>
                  <c:x val="1.7582417582417475E-2"/>
                  <c:y val="-1.862272847342578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84C-458E-A7A5-C3AE1D2240DB}"/>
                </c:ext>
              </c:extLst>
            </c:dLbl>
            <c:spPr>
              <a:noFill/>
              <a:ln>
                <a:noFill/>
              </a:ln>
              <a:effectLst/>
            </c:spPr>
            <c:txPr>
              <a:bodyPr rot="0" spcFirstLastPara="1" vertOverflow="ellipsis" vert="horz" wrap="square" anchor="ctr" anchorCtr="1"/>
              <a:lstStyle/>
              <a:p>
                <a:pPr>
                  <a:defRPr sz="7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'2 - Asset Allocation'!$AD$21:$AD$29</c:f>
              <c:strCache>
                <c:ptCount val="9"/>
                <c:pt idx="0">
                  <c:v>U.S.                   Small Caps</c:v>
                </c:pt>
                <c:pt idx="1">
                  <c:v>U.S.                    Large Caps</c:v>
                </c:pt>
                <c:pt idx="2">
                  <c:v>REITs</c:v>
                </c:pt>
                <c:pt idx="3">
                  <c:v>Emerging Markets</c:v>
                </c:pt>
                <c:pt idx="4">
                  <c:v>Developed Markets</c:v>
                </c:pt>
                <c:pt idx="5">
                  <c:v>High Yield</c:v>
                </c:pt>
                <c:pt idx="6">
                  <c:v>Commodities</c:v>
                </c:pt>
                <c:pt idx="7">
                  <c:v>Bond Aggregate</c:v>
                </c:pt>
                <c:pt idx="8">
                  <c:v>Cash</c:v>
                </c:pt>
              </c:strCache>
            </c:strRef>
          </c:cat>
          <c:val>
            <c:numRef>
              <c:f>'2 - Asset Allocation'!$AE$21:$AE$29</c:f>
              <c:numCache>
                <c:formatCode>0%</c:formatCode>
                <c:ptCount val="9"/>
                <c:pt idx="0">
                  <c:v>-0.41870395999999999</c:v>
                </c:pt>
                <c:pt idx="1">
                  <c:v>-0.42720497000000002</c:v>
                </c:pt>
                <c:pt idx="2">
                  <c:v>-0.56302289999999999</c:v>
                </c:pt>
                <c:pt idx="3">
                  <c:v>-0.53142128</c:v>
                </c:pt>
                <c:pt idx="4">
                  <c:v>-0.48981304000000003</c:v>
                </c:pt>
                <c:pt idx="5">
                  <c:v>-0.2756151</c:v>
                </c:pt>
                <c:pt idx="6">
                  <c:v>-0.48727108000000002</c:v>
                </c:pt>
                <c:pt idx="7">
                  <c:v>-0.14292842</c:v>
                </c:pt>
                <c:pt idx="8">
                  <c:v>-1.5300512E-3</c:v>
                </c:pt>
              </c:numCache>
            </c:numRef>
          </c:val>
          <c:extLst>
            <c:ext xmlns:c16="http://schemas.microsoft.com/office/drawing/2014/chart" uri="{C3380CC4-5D6E-409C-BE32-E72D297353CC}">
              <c16:uniqueId val="{00000009-184C-458E-A7A5-C3AE1D2240DB}"/>
            </c:ext>
          </c:extLst>
        </c:ser>
        <c:ser>
          <c:idx val="1"/>
          <c:order val="1"/>
          <c:tx>
            <c:strRef>
              <c:f>'2 - Asset Allocation'!$AF$20</c:f>
              <c:strCache>
                <c:ptCount val="1"/>
                <c:pt idx="0">
                  <c:v> Highest 1 Year Total Return</c:v>
                </c:pt>
              </c:strCache>
            </c:strRef>
          </c:tx>
          <c:spPr>
            <a:solidFill>
              <a:schemeClr val="accent5">
                <a:lumMod val="60000"/>
                <a:lumOff val="40000"/>
              </a:schemeClr>
            </a:solidFill>
            <a:ln>
              <a:noFill/>
            </a:ln>
            <a:effectLst/>
          </c:spPr>
          <c:invertIfNegative val="0"/>
          <c:dLbls>
            <c:dLbl>
              <c:idx val="0"/>
              <c:layout>
                <c:manualLayout>
                  <c:x val="1.4652014652014652E-3"/>
                  <c:y val="-0.19478350255963434"/>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5F6-4FCC-9287-B62EE67B0472}"/>
                </c:ext>
              </c:extLst>
            </c:dLbl>
            <c:dLbl>
              <c:idx val="1"/>
              <c:layout>
                <c:manualLayout>
                  <c:x val="1.4652014652014652E-3"/>
                  <c:y val="-0.1249455301635876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5F6-4FCC-9287-B62EE67B0472}"/>
                </c:ext>
              </c:extLst>
            </c:dLbl>
            <c:dLbl>
              <c:idx val="2"/>
              <c:layout>
                <c:manualLayout>
                  <c:x val="0"/>
                  <c:y val="-0.2250454363289512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5F6-4FCC-9287-B62EE67B0472}"/>
                </c:ext>
              </c:extLst>
            </c:dLbl>
            <c:dLbl>
              <c:idx val="3"/>
              <c:layout>
                <c:manualLayout>
                  <c:x val="-1.465201465201519E-3"/>
                  <c:y val="-0.18378391597172611"/>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5F6-4FCC-9287-B62EE67B0472}"/>
                </c:ext>
              </c:extLst>
            </c:dLbl>
            <c:dLbl>
              <c:idx val="4"/>
              <c:layout>
                <c:manualLayout>
                  <c:x val="-1.4652014652014652E-3"/>
                  <c:y val="-0.12730731275605039"/>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5F6-4FCC-9287-B62EE67B0472}"/>
                </c:ext>
              </c:extLst>
            </c:dLbl>
            <c:dLbl>
              <c:idx val="5"/>
              <c:layout>
                <c:manualLayout>
                  <c:x val="-1.0744686621274016E-16"/>
                  <c:y val="-9.747312663290930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5F6-4FCC-9287-B62EE67B0472}"/>
                </c:ext>
              </c:extLst>
            </c:dLbl>
            <c:dLbl>
              <c:idx val="6"/>
              <c:layout>
                <c:manualLayout>
                  <c:x val="0"/>
                  <c:y val="-0.16306651001559838"/>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5F6-4FCC-9287-B62EE67B0472}"/>
                </c:ext>
              </c:extLst>
            </c:dLbl>
            <c:dLbl>
              <c:idx val="7"/>
              <c:layout>
                <c:manualLayout>
                  <c:x val="0"/>
                  <c:y val="-5.144123972188181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5F6-4FCC-9287-B62EE67B0472}"/>
                </c:ext>
              </c:extLst>
            </c:dLbl>
            <c:dLbl>
              <c:idx val="8"/>
              <c:layout>
                <c:manualLayout>
                  <c:x val="2.1978021978021765E-2"/>
                  <c:y val="-2.02361107978136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5F6-4FCC-9287-B62EE67B0472}"/>
                </c:ext>
              </c:extLst>
            </c:dLbl>
            <c:spPr>
              <a:noFill/>
              <a:ln>
                <a:noFill/>
              </a:ln>
              <a:effectLst/>
            </c:spPr>
            <c:txPr>
              <a:bodyPr rot="0" spcFirstLastPara="1" vertOverflow="ellipsis" vert="horz" wrap="square" anchor="ctr" anchorCtr="1"/>
              <a:lstStyle/>
              <a:p>
                <a:pPr>
                  <a:defRPr sz="7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'2 - Asset Allocation'!$AD$21:$AD$29</c:f>
              <c:strCache>
                <c:ptCount val="9"/>
                <c:pt idx="0">
                  <c:v>U.S.                   Small Caps</c:v>
                </c:pt>
                <c:pt idx="1">
                  <c:v>U.S.                    Large Caps</c:v>
                </c:pt>
                <c:pt idx="2">
                  <c:v>REITs</c:v>
                </c:pt>
                <c:pt idx="3">
                  <c:v>Emerging Markets</c:v>
                </c:pt>
                <c:pt idx="4">
                  <c:v>Developed Markets</c:v>
                </c:pt>
                <c:pt idx="5">
                  <c:v>High Yield</c:v>
                </c:pt>
                <c:pt idx="6">
                  <c:v>Commodities</c:v>
                </c:pt>
                <c:pt idx="7">
                  <c:v>Bond Aggregate</c:v>
                </c:pt>
                <c:pt idx="8">
                  <c:v>Cash</c:v>
                </c:pt>
              </c:strCache>
            </c:strRef>
          </c:cat>
          <c:val>
            <c:numRef>
              <c:f>'2 - Asset Allocation'!$AF$21:$AF$29</c:f>
              <c:numCache>
                <c:formatCode>0%</c:formatCode>
                <c:ptCount val="9"/>
                <c:pt idx="0">
                  <c:v>0.94795395000000005</c:v>
                </c:pt>
                <c:pt idx="1">
                  <c:v>0.55923664000000006</c:v>
                </c:pt>
                <c:pt idx="2">
                  <c:v>1.0867793000000001</c:v>
                </c:pt>
                <c:pt idx="3">
                  <c:v>0.86256169999999999</c:v>
                </c:pt>
                <c:pt idx="4">
                  <c:v>0.5802157</c:v>
                </c:pt>
                <c:pt idx="5">
                  <c:v>0.42382750000000002</c:v>
                </c:pt>
                <c:pt idx="6">
                  <c:v>0.77198430000000007</c:v>
                </c:pt>
                <c:pt idx="7">
                  <c:v>0.13610613000000002</c:v>
                </c:pt>
                <c:pt idx="8">
                  <c:v>3.2991528999999999E-2</c:v>
                </c:pt>
              </c:numCache>
            </c:numRef>
          </c:val>
          <c:extLst>
            <c:ext xmlns:c16="http://schemas.microsoft.com/office/drawing/2014/chart" uri="{C3380CC4-5D6E-409C-BE32-E72D297353CC}">
              <c16:uniqueId val="{0000000A-184C-458E-A7A5-C3AE1D2240DB}"/>
            </c:ext>
          </c:extLst>
        </c:ser>
        <c:dLbls>
          <c:showLegendKey val="0"/>
          <c:showVal val="0"/>
          <c:showCatName val="0"/>
          <c:showSerName val="0"/>
          <c:showPercent val="0"/>
          <c:showBubbleSize val="0"/>
        </c:dLbls>
        <c:gapWidth val="109"/>
        <c:overlap val="100"/>
        <c:axId val="1457981519"/>
        <c:axId val="1457981935"/>
      </c:barChart>
      <c:lineChart>
        <c:grouping val="stacked"/>
        <c:varyColors val="0"/>
        <c:ser>
          <c:idx val="2"/>
          <c:order val="2"/>
          <c:tx>
            <c:strRef>
              <c:f>'2 - Asset Allocation'!$AG$20</c:f>
              <c:strCache>
                <c:ptCount val="1"/>
                <c:pt idx="0">
                  <c:v> Average 1 Year Total Return</c:v>
                </c:pt>
              </c:strCache>
            </c:strRef>
          </c:tx>
          <c:spPr>
            <a:ln w="28575" cap="rnd">
              <a:noFill/>
              <a:round/>
            </a:ln>
            <a:effectLst/>
          </c:spPr>
          <c:marker>
            <c:symbol val="dash"/>
            <c:size val="14"/>
            <c:spPr>
              <a:solidFill>
                <a:schemeClr val="tx2">
                  <a:lumMod val="75000"/>
                </a:schemeClr>
              </a:solidFill>
              <a:ln w="9525">
                <a:noFill/>
              </a:ln>
              <a:effectLst/>
            </c:spPr>
          </c:marker>
          <c:dLbls>
            <c:dLbl>
              <c:idx val="7"/>
              <c:layout>
                <c:manualLayout>
                  <c:x val="-2.6945054945055051E-2"/>
                  <c:y val="-2.14190048553258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184C-458E-A7A5-C3AE1D2240DB}"/>
                </c:ext>
              </c:extLst>
            </c:dLbl>
            <c:dLbl>
              <c:idx val="8"/>
              <c:layout>
                <c:manualLayout>
                  <c:x val="-1.6688644688644796E-2"/>
                  <c:y val="-6.162644032793855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5F6-4FCC-9287-B62EE67B0472}"/>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'2 - Asset Allocation'!$AD$21:$AD$29</c:f>
              <c:strCache>
                <c:ptCount val="9"/>
                <c:pt idx="0">
                  <c:v>U.S.                   Small Caps</c:v>
                </c:pt>
                <c:pt idx="1">
                  <c:v>U.S.                    Large Caps</c:v>
                </c:pt>
                <c:pt idx="2">
                  <c:v>REITs</c:v>
                </c:pt>
                <c:pt idx="3">
                  <c:v>Emerging Markets</c:v>
                </c:pt>
                <c:pt idx="4">
                  <c:v>Developed Markets</c:v>
                </c:pt>
                <c:pt idx="5">
                  <c:v>High Yield</c:v>
                </c:pt>
                <c:pt idx="6">
                  <c:v>Commodities</c:v>
                </c:pt>
                <c:pt idx="7">
                  <c:v>Bond Aggregate</c:v>
                </c:pt>
                <c:pt idx="8">
                  <c:v>Cash</c:v>
                </c:pt>
              </c:strCache>
            </c:strRef>
          </c:cat>
          <c:val>
            <c:numRef>
              <c:f>'2 - Asset Allocation'!$AG$21:$AG$29</c:f>
              <c:numCache>
                <c:formatCode>0%</c:formatCode>
                <c:ptCount val="9"/>
                <c:pt idx="0">
                  <c:v>0.11965815903100437</c:v>
                </c:pt>
                <c:pt idx="1">
                  <c:v>0.11617588301528381</c:v>
                </c:pt>
                <c:pt idx="2">
                  <c:v>0.10560577740048782</c:v>
                </c:pt>
                <c:pt idx="3">
                  <c:v>0.10545441969522516</c:v>
                </c:pt>
                <c:pt idx="4">
                  <c:v>8.5914381830655001E-2</c:v>
                </c:pt>
                <c:pt idx="5">
                  <c:v>5.1980554755689641E-2</c:v>
                </c:pt>
                <c:pt idx="6">
                  <c:v>3.6866830815425529E-2</c:v>
                </c:pt>
                <c:pt idx="7">
                  <c:v>3.4623238302073735E-2</c:v>
                </c:pt>
                <c:pt idx="8">
                  <c:v>5.0327347309826595E-3</c:v>
                </c:pt>
              </c:numCache>
            </c:numRef>
          </c:val>
          <c:smooth val="0"/>
          <c:extLst>
            <c:ext xmlns:c16="http://schemas.microsoft.com/office/drawing/2014/chart" uri="{C3380CC4-5D6E-409C-BE32-E72D297353CC}">
              <c16:uniqueId val="{0000000D-184C-458E-A7A5-C3AE1D2240DB}"/>
            </c:ext>
          </c:extLst>
        </c:ser>
        <c:dLbls>
          <c:showLegendKey val="0"/>
          <c:showVal val="0"/>
          <c:showCatName val="0"/>
          <c:showSerName val="0"/>
          <c:showPercent val="0"/>
          <c:showBubbleSize val="0"/>
        </c:dLbls>
        <c:marker val="1"/>
        <c:smooth val="0"/>
        <c:axId val="1457981519"/>
        <c:axId val="1457981935"/>
      </c:lineChart>
      <c:catAx>
        <c:axId val="1457981519"/>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457981935"/>
        <c:crosses val="autoZero"/>
        <c:auto val="1"/>
        <c:lblAlgn val="ctr"/>
        <c:lblOffset val="100"/>
        <c:noMultiLvlLbl val="0"/>
      </c:catAx>
      <c:valAx>
        <c:axId val="1457981935"/>
        <c:scaling>
          <c:orientation val="minMax"/>
          <c:max val="1.1000000000000001"/>
          <c:min val="-1"/>
        </c:scaling>
        <c:delete val="0"/>
        <c:axPos val="l"/>
        <c:numFmt formatCode="0%" sourceLinked="1"/>
        <c:majorTickMark val="out"/>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457981519"/>
        <c:crosses val="autoZero"/>
        <c:crossBetween val="between"/>
      </c:valAx>
      <c:spPr>
        <a:noFill/>
        <a:ln>
          <a:noFill/>
        </a:ln>
        <a:effectLst/>
      </c:spPr>
    </c:plotArea>
    <c:legend>
      <c:legendPos val="b"/>
      <c:layout>
        <c:manualLayout>
          <c:xMode val="edge"/>
          <c:yMode val="edge"/>
          <c:x val="0.1573297568573159"/>
          <c:y val="2.4144935099486833E-3"/>
          <c:w val="0.7058533067981887"/>
          <c:h val="5.881000589212061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latin typeface="Century Gothic" panose="020B0502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5744264985367493E-2"/>
          <c:y val="1.2480557554352437E-2"/>
          <c:w val="0.90791291934316865"/>
          <c:h val="0.8939073454880524"/>
        </c:manualLayout>
      </c:layout>
      <c:scatterChart>
        <c:scatterStyle val="lineMarker"/>
        <c:varyColors val="0"/>
        <c:ser>
          <c:idx val="0"/>
          <c:order val="0"/>
          <c:spPr>
            <a:ln w="25400" cap="rnd">
              <a:noFill/>
              <a:round/>
            </a:ln>
            <a:effectLst/>
          </c:spPr>
          <c:marker>
            <c:symbol val="circle"/>
            <c:size val="8"/>
            <c:spPr>
              <a:solidFill>
                <a:schemeClr val="accent5">
                  <a:lumMod val="60000"/>
                  <a:lumOff val="40000"/>
                </a:schemeClr>
              </a:solidFill>
              <a:ln w="6350">
                <a:solidFill>
                  <a:schemeClr val="accent5"/>
                </a:solidFill>
              </a:ln>
              <a:effectLst/>
            </c:spPr>
          </c:marker>
          <c:dLbls>
            <c:dLbl>
              <c:idx val="0"/>
              <c:layout>
                <c:manualLayout>
                  <c:x val="-1.3672840460236628E-17"/>
                  <c:y val="-1.1299435028248692E-2"/>
                </c:manualLayout>
              </c:layout>
              <c:tx>
                <c:rich>
                  <a:bodyPr/>
                  <a:lstStyle/>
                  <a:p>
                    <a:fld id="{425EFFB9-96E0-4CA6-808B-A3A700F4518B}" type="CELLRANGE">
                      <a:rPr lang="en-US" dirty="0"/>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2FDC-4D67-A0B5-98FEFC4871F2}"/>
                </c:ext>
              </c:extLst>
            </c:dLbl>
            <c:dLbl>
              <c:idx val="1"/>
              <c:tx>
                <c:rich>
                  <a:bodyPr/>
                  <a:lstStyle/>
                  <a:p>
                    <a:fld id="{A28029D8-035A-4E5E-8376-471D40DF9BEB}"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2FDC-4D67-A0B5-98FEFC4871F2}"/>
                </c:ext>
              </c:extLst>
            </c:dLbl>
            <c:dLbl>
              <c:idx val="2"/>
              <c:tx>
                <c:rich>
                  <a:bodyPr/>
                  <a:lstStyle/>
                  <a:p>
                    <a:fld id="{6F108531-60FE-4C44-A9DF-035B490D25AE}" type="CELLRANGE">
                      <a:rPr lang="en-US" dirty="0"/>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2-2FDC-4D67-A0B5-98FEFC4871F2}"/>
                </c:ext>
              </c:extLst>
            </c:dLbl>
            <c:dLbl>
              <c:idx val="3"/>
              <c:tx>
                <c:rich>
                  <a:bodyPr/>
                  <a:lstStyle/>
                  <a:p>
                    <a:fld id="{CFD949C7-B6A3-4FCC-9D3E-CBF96BC7ECA8}" type="CELLRANGE">
                      <a:rPr lang="en-US" dirty="0"/>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3-2FDC-4D67-A0B5-98FEFC4871F2}"/>
                </c:ext>
              </c:extLst>
            </c:dLbl>
            <c:dLbl>
              <c:idx val="4"/>
              <c:tx>
                <c:rich>
                  <a:bodyPr/>
                  <a:lstStyle/>
                  <a:p>
                    <a:fld id="{ADFD2E9C-4915-4407-ADD0-71CC9D257670}"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2FDC-4D67-A0B5-98FEFC4871F2}"/>
                </c:ext>
              </c:extLst>
            </c:dLbl>
            <c:dLbl>
              <c:idx val="5"/>
              <c:tx>
                <c:rich>
                  <a:bodyPr/>
                  <a:lstStyle/>
                  <a:p>
                    <a:fld id="{881861CC-28A2-4906-B7BF-8C605BCD5583}"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2FDC-4D67-A0B5-98FEFC4871F2}"/>
                </c:ext>
              </c:extLst>
            </c:dLbl>
            <c:dLbl>
              <c:idx val="6"/>
              <c:tx>
                <c:rich>
                  <a:bodyPr/>
                  <a:lstStyle/>
                  <a:p>
                    <a:fld id="{D432FA4E-2939-459B-8DD3-0E0EA2D94D37}" type="CELLRANGE">
                      <a:rPr lang="en-US" dirty="0"/>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6-2FDC-4D67-A0B5-98FEFC4871F2}"/>
                </c:ext>
              </c:extLst>
            </c:dLbl>
            <c:dLbl>
              <c:idx val="7"/>
              <c:tx>
                <c:rich>
                  <a:bodyPr/>
                  <a:lstStyle/>
                  <a:p>
                    <a:fld id="{3C121E44-1660-4915-95EA-9BCEEB2030E7}"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2FDC-4D67-A0B5-98FEFC4871F2}"/>
                </c:ext>
              </c:extLst>
            </c:dLbl>
            <c:dLbl>
              <c:idx val="8"/>
              <c:tx>
                <c:rich>
                  <a:bodyPr/>
                  <a:lstStyle/>
                  <a:p>
                    <a:fld id="{2A6B9F9D-AF19-484D-A83F-0240593A5DBE}" type="CELLRANGE">
                      <a:rPr lang="en-US"/>
                      <a:pPr/>
                      <a:t>[CELLRANGE]</a:t>
                    </a:fld>
                    <a:endParaRPr lang="en-US"/>
                  </a:p>
                </c:rich>
              </c:tx>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2FDC-4D67-A0B5-98FEFC4871F2}"/>
                </c:ext>
              </c:extLst>
            </c:dLbl>
            <c:dLbl>
              <c:idx val="9"/>
              <c:tx>
                <c:rich>
                  <a:bodyPr/>
                  <a:lstStyle/>
                  <a:p>
                    <a:fld id="{AE8010E9-3D8A-4386-99A2-0541ED72728B}" type="CELLRANGE">
                      <a:rPr lang="en-US" dirty="0"/>
                      <a:pPr/>
                      <a:t>[CELLRANGE]</a:t>
                    </a:fld>
                    <a:endParaRPr lang="en-US"/>
                  </a:p>
                </c:rich>
              </c:tx>
              <c:dLblPos val="l"/>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9-2FDC-4D67-A0B5-98FEFC4871F2}"/>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xVal>
            <c:numRef>
              <c:f>'2 - Asset Allocation'!$AS$9:$AS$18</c:f>
              <c:numCache>
                <c:formatCode>0.0%</c:formatCode>
                <c:ptCount val="10"/>
                <c:pt idx="0">
                  <c:v>4.9214360000000004E-3</c:v>
                </c:pt>
                <c:pt idx="1">
                  <c:v>8.5175240000000003E-3</c:v>
                </c:pt>
                <c:pt idx="2">
                  <c:v>1.4816532E-2</c:v>
                </c:pt>
                <c:pt idx="3">
                  <c:v>2.391095E-2</c:v>
                </c:pt>
                <c:pt idx="4">
                  <c:v>0.10818205</c:v>
                </c:pt>
                <c:pt idx="5">
                  <c:v>8.1546830000000001E-2</c:v>
                </c:pt>
                <c:pt idx="6">
                  <c:v>9.3458489999999991E-2</c:v>
                </c:pt>
                <c:pt idx="7">
                  <c:v>5.5800240000000001E-2</c:v>
                </c:pt>
                <c:pt idx="8">
                  <c:v>4.9667831999999999E-3</c:v>
                </c:pt>
                <c:pt idx="9">
                  <c:v>3.5836320000000005E-2</c:v>
                </c:pt>
              </c:numCache>
            </c:numRef>
          </c:xVal>
          <c:yVal>
            <c:numRef>
              <c:f>'2 - Asset Allocation'!$AT$9:$AT$18</c:f>
              <c:numCache>
                <c:formatCode>0.0%</c:formatCode>
                <c:ptCount val="10"/>
                <c:pt idx="0">
                  <c:v>7.8539425190398706E-4</c:v>
                </c:pt>
                <c:pt idx="1">
                  <c:v>4.3718187770535002E-2</c:v>
                </c:pt>
                <c:pt idx="2">
                  <c:v>6.7749960775245907E-2</c:v>
                </c:pt>
                <c:pt idx="3">
                  <c:v>5.7494163349546899E-2</c:v>
                </c:pt>
                <c:pt idx="4">
                  <c:v>0.11662692276725201</c:v>
                </c:pt>
                <c:pt idx="5">
                  <c:v>0.19818861780652403</c:v>
                </c:pt>
                <c:pt idx="6">
                  <c:v>0.16537687500687898</c:v>
                </c:pt>
                <c:pt idx="7">
                  <c:v>0.13245253568867502</c:v>
                </c:pt>
                <c:pt idx="8">
                  <c:v>0.17024190748194301</c:v>
                </c:pt>
                <c:pt idx="9">
                  <c:v>0.13813736122738798</c:v>
                </c:pt>
              </c:numCache>
            </c:numRef>
          </c:yVal>
          <c:smooth val="0"/>
          <c:extLst>
            <c:ext xmlns:c15="http://schemas.microsoft.com/office/drawing/2012/chart" uri="{02D57815-91ED-43cb-92C2-25804820EDAC}">
              <c15:datalabelsRange>
                <c15:f>'2 - Asset Allocation'!$AR$9:$AR$18</c15:f>
                <c15:dlblRangeCache>
                  <c:ptCount val="10"/>
                  <c:pt idx="0">
                    <c:v>Cash</c:v>
                  </c:pt>
                  <c:pt idx="1">
                    <c:v>Bond Aggregate</c:v>
                  </c:pt>
                  <c:pt idx="2">
                    <c:v>Investment Grade Bonds</c:v>
                  </c:pt>
                  <c:pt idx="3">
                    <c:v>High Yield Bonds</c:v>
                  </c:pt>
                  <c:pt idx="4">
                    <c:v>Large Caps</c:v>
                  </c:pt>
                  <c:pt idx="5">
                    <c:v>Small Caps</c:v>
                  </c:pt>
                  <c:pt idx="6">
                    <c:v>Mid Caps</c:v>
                  </c:pt>
                  <c:pt idx="7">
                    <c:v>REITs</c:v>
                  </c:pt>
                  <c:pt idx="8">
                    <c:v>Emerging Markets</c:v>
                  </c:pt>
                  <c:pt idx="9">
                    <c:v>Developed Markets</c:v>
                  </c:pt>
                </c15:dlblRangeCache>
              </c15:datalabelsRange>
            </c:ext>
            <c:ext xmlns:c16="http://schemas.microsoft.com/office/drawing/2014/chart" uri="{C3380CC4-5D6E-409C-BE32-E72D297353CC}">
              <c16:uniqueId val="{0000000A-2FDC-4D67-A0B5-98FEFC4871F2}"/>
            </c:ext>
          </c:extLst>
        </c:ser>
        <c:dLbls>
          <c:showLegendKey val="0"/>
          <c:showVal val="0"/>
          <c:showCatName val="0"/>
          <c:showSerName val="0"/>
          <c:showPercent val="0"/>
          <c:showBubbleSize val="0"/>
        </c:dLbls>
        <c:axId val="1040874415"/>
        <c:axId val="1035369199"/>
      </c:scatterChart>
      <c:valAx>
        <c:axId val="1040874415"/>
        <c:scaling>
          <c:orientation val="minMax"/>
          <c:max val="0.2"/>
        </c:scaling>
        <c:delete val="0"/>
        <c:axPos val="b"/>
        <c:title>
          <c:tx>
            <c:rich>
              <a:bodyPr rot="0" spcFirstLastPara="1" vertOverflow="ellipsis" vert="horz" wrap="square" anchor="ctr" anchorCtr="1"/>
              <a:lstStyle/>
              <a:p>
                <a:pPr>
                  <a:defRPr sz="900" b="1" i="0" u="none" strike="noStrike" kern="1200" baseline="0">
                    <a:solidFill>
                      <a:schemeClr val="tx1">
                        <a:lumMod val="65000"/>
                        <a:lumOff val="35000"/>
                      </a:schemeClr>
                    </a:solidFill>
                    <a:latin typeface="Century Gothic" panose="020B0502020202020204" pitchFamily="34" charset="0"/>
                    <a:ea typeface="+mn-ea"/>
                    <a:cs typeface="+mn-cs"/>
                  </a:defRPr>
                </a:pPr>
                <a:r>
                  <a:rPr lang="en-US" b="1" dirty="0"/>
                  <a:t>Annualized Return</a:t>
                </a:r>
              </a:p>
            </c:rich>
          </c:tx>
          <c:layout>
            <c:manualLayout>
              <c:xMode val="edge"/>
              <c:yMode val="edge"/>
              <c:x val="0.46279328876582548"/>
              <c:y val="0.95565458651861046"/>
            </c:manualLayout>
          </c:layout>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title>
        <c:numFmt formatCode="0%" sourceLinked="0"/>
        <c:majorTickMark val="out"/>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035369199"/>
        <c:crosses val="autoZero"/>
        <c:crossBetween val="midCat"/>
        <c:majorUnit val="5.000000000000001E-2"/>
      </c:valAx>
      <c:valAx>
        <c:axId val="1035369199"/>
        <c:scaling>
          <c:orientation val="minMax"/>
          <c:max val="0.2"/>
          <c:min val="0"/>
        </c:scaling>
        <c:delete val="0"/>
        <c:axPos val="l"/>
        <c:title>
          <c:tx>
            <c:rich>
              <a:bodyPr rot="-5400000" spcFirstLastPara="1" vertOverflow="ellipsis" vert="horz" wrap="square" anchor="ctr" anchorCtr="1"/>
              <a:lstStyle/>
              <a:p>
                <a:pPr>
                  <a:defRPr sz="900" b="1" i="0" u="none" strike="noStrike" kern="1200" baseline="0">
                    <a:solidFill>
                      <a:schemeClr val="tx1">
                        <a:lumMod val="65000"/>
                        <a:lumOff val="35000"/>
                      </a:schemeClr>
                    </a:solidFill>
                    <a:latin typeface="Century Gothic" panose="020B0502020202020204" pitchFamily="34" charset="0"/>
                    <a:ea typeface="+mn-ea"/>
                    <a:cs typeface="+mn-cs"/>
                  </a:defRPr>
                </a:pPr>
                <a:r>
                  <a:rPr lang="en-US" b="1" dirty="0"/>
                  <a:t>Annual Standard Deviation</a:t>
                </a:r>
              </a:p>
            </c:rich>
          </c:tx>
          <c:layout>
            <c:manualLayout>
              <c:xMode val="edge"/>
              <c:yMode val="edge"/>
              <c:x val="5.5433272569154974E-3"/>
              <c:y val="0.2949856064312823"/>
            </c:manualLayout>
          </c:layout>
          <c:overlay val="0"/>
          <c:spPr>
            <a:noFill/>
            <a:ln>
              <a:noFill/>
            </a:ln>
            <a:effectLst/>
          </c:spPr>
          <c:txPr>
            <a:bodyPr rot="-5400000" spcFirstLastPara="1" vertOverflow="ellipsis" vert="horz" wrap="square" anchor="ctr" anchorCtr="1"/>
            <a:lstStyle/>
            <a:p>
              <a:pPr>
                <a:defRPr sz="9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title>
        <c:numFmt formatCode="0%" sourceLinked="0"/>
        <c:majorTickMark val="out"/>
        <c:minorTickMark val="none"/>
        <c:tickLblPos val="low"/>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040874415"/>
        <c:crosses val="autoZero"/>
        <c:crossBetween val="midCat"/>
        <c:majorUnit val="5.000000000000001E-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900">
          <a:latin typeface="Century Gothic" panose="020B0502020202020204" pitchFamily="34" charset="0"/>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272911022880253"/>
          <c:y val="3.4188034188034191E-2"/>
          <c:w val="0.83432590925109973"/>
          <c:h val="0.80836273088241595"/>
        </c:manualLayout>
      </c:layout>
      <c:lineChart>
        <c:grouping val="standard"/>
        <c:varyColors val="0"/>
        <c:ser>
          <c:idx val="1"/>
          <c:order val="0"/>
          <c:tx>
            <c:strRef>
              <c:f>'2 - Asset Allocation'!$BE$8</c:f>
              <c:strCache>
                <c:ptCount val="1"/>
                <c:pt idx="0">
                  <c:v>2% Annual Inflation</c:v>
                </c:pt>
              </c:strCache>
            </c:strRef>
          </c:tx>
          <c:spPr>
            <a:ln w="28575" cap="rnd">
              <a:solidFill>
                <a:schemeClr val="tx2">
                  <a:lumMod val="75000"/>
                </a:schemeClr>
              </a:solidFill>
              <a:round/>
            </a:ln>
            <a:effectLst/>
          </c:spPr>
          <c:marker>
            <c:symbol val="circle"/>
            <c:size val="5"/>
            <c:spPr>
              <a:solidFill>
                <a:schemeClr val="tx2">
                  <a:lumMod val="60000"/>
                  <a:lumOff val="40000"/>
                </a:schemeClr>
              </a:solidFill>
              <a:ln w="9525">
                <a:solidFill>
                  <a:schemeClr val="tx2">
                    <a:lumMod val="75000"/>
                  </a:schemeClr>
                </a:solidFill>
              </a:ln>
              <a:effectLst/>
            </c:spPr>
          </c:marker>
          <c:dLbls>
            <c:dLbl>
              <c:idx val="0"/>
              <c:delete val="1"/>
              <c:extLst>
                <c:ext xmlns:c15="http://schemas.microsoft.com/office/drawing/2012/chart" uri="{CE6537A1-D6FC-4f65-9D91-7224C49458BB}"/>
                <c:ext xmlns:c16="http://schemas.microsoft.com/office/drawing/2014/chart" uri="{C3380CC4-5D6E-409C-BE32-E72D297353CC}">
                  <c16:uniqueId val="{00000000-755C-4D30-9772-915CD68ACA6A}"/>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'2 - Asset Allocation'!$BD$36:$BD$41</c:f>
              <c:strCache>
                <c:ptCount val="6"/>
                <c:pt idx="0">
                  <c:v>Year 1</c:v>
                </c:pt>
                <c:pt idx="1">
                  <c:v>5</c:v>
                </c:pt>
                <c:pt idx="2">
                  <c:v>10</c:v>
                </c:pt>
                <c:pt idx="3">
                  <c:v>15</c:v>
                </c:pt>
                <c:pt idx="4">
                  <c:v>20</c:v>
                </c:pt>
                <c:pt idx="5">
                  <c:v>25</c:v>
                </c:pt>
              </c:strCache>
            </c:strRef>
          </c:cat>
          <c:val>
            <c:numRef>
              <c:f>'2 - Asset Allocation'!$BE$36:$BE$41</c:f>
              <c:numCache>
                <c:formatCode>"$"#,##0</c:formatCode>
                <c:ptCount val="6"/>
                <c:pt idx="0">
                  <c:v>100000</c:v>
                </c:pt>
                <c:pt idx="1">
                  <c:v>92236.815999999992</c:v>
                </c:pt>
                <c:pt idx="2">
                  <c:v>83374.776213014993</c:v>
                </c:pt>
                <c:pt idx="3">
                  <c:v>75364.194147490183</c:v>
                </c:pt>
                <c:pt idx="4">
                  <c:v>68123.262423989203</c:v>
                </c:pt>
                <c:pt idx="5">
                  <c:v>61578.033650907812</c:v>
                </c:pt>
              </c:numCache>
            </c:numRef>
          </c:val>
          <c:smooth val="0"/>
          <c:extLst>
            <c:ext xmlns:c16="http://schemas.microsoft.com/office/drawing/2014/chart" uri="{C3380CC4-5D6E-409C-BE32-E72D297353CC}">
              <c16:uniqueId val="{00000001-755C-4D30-9772-915CD68ACA6A}"/>
            </c:ext>
          </c:extLst>
        </c:ser>
        <c:ser>
          <c:idx val="2"/>
          <c:order val="1"/>
          <c:tx>
            <c:strRef>
              <c:f>'2 - Asset Allocation'!$BF$8</c:f>
              <c:strCache>
                <c:ptCount val="1"/>
                <c:pt idx="0">
                  <c:v>4% Annual Inflation</c:v>
                </c:pt>
              </c:strCache>
            </c:strRef>
          </c:tx>
          <c:spPr>
            <a:ln w="28575" cap="rnd">
              <a:solidFill>
                <a:schemeClr val="accent5">
                  <a:lumMod val="75000"/>
                </a:schemeClr>
              </a:solidFill>
              <a:round/>
            </a:ln>
            <a:effectLst/>
          </c:spPr>
          <c:marker>
            <c:symbol val="circle"/>
            <c:size val="5"/>
            <c:spPr>
              <a:solidFill>
                <a:schemeClr val="accent5">
                  <a:lumMod val="60000"/>
                  <a:lumOff val="40000"/>
                </a:schemeClr>
              </a:solidFill>
              <a:ln w="9525">
                <a:solidFill>
                  <a:schemeClr val="accent5">
                    <a:lumMod val="75000"/>
                  </a:schemeClr>
                </a:solidFill>
              </a:ln>
              <a:effectLst/>
            </c:spPr>
          </c:marker>
          <c:dLbls>
            <c:dLbl>
              <c:idx val="0"/>
              <c:delete val="1"/>
              <c:extLst>
                <c:ext xmlns:c15="http://schemas.microsoft.com/office/drawing/2012/chart" uri="{CE6537A1-D6FC-4f65-9D91-7224C49458BB}"/>
                <c:ext xmlns:c16="http://schemas.microsoft.com/office/drawing/2014/chart" uri="{C3380CC4-5D6E-409C-BE32-E72D297353CC}">
                  <c16:uniqueId val="{00000002-755C-4D30-9772-915CD68ACA6A}"/>
                </c:ext>
              </c:extLst>
            </c:dLbl>
            <c:dLbl>
              <c:idx val="1"/>
              <c:layout>
                <c:manualLayout>
                  <c:x val="-0.11234637710002367"/>
                  <c:y val="3.889678125898598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55C-4D30-9772-915CD68ACA6A}"/>
                </c:ext>
              </c:extLst>
            </c:dLbl>
            <c:dLbl>
              <c:idx val="2"/>
              <c:layout>
                <c:manualLayout>
                  <c:x val="-0.11881886736007259"/>
                  <c:y val="3.578877815098287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55C-4D30-9772-915CD68ACA6A}"/>
                </c:ext>
              </c:extLst>
            </c:dLbl>
            <c:dLbl>
              <c:idx val="3"/>
              <c:layout>
                <c:manualLayout>
                  <c:x val="-0.13500009301019475"/>
                  <c:y val="3.578877815098287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55C-4D30-9772-915CD68ACA6A}"/>
                </c:ext>
              </c:extLst>
            </c:dLbl>
            <c:dLbl>
              <c:idx val="4"/>
              <c:layout>
                <c:manualLayout>
                  <c:x val="-0.11881886736007254"/>
                  <c:y val="3.889678125898592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55C-4D30-9772-915CD68ACA6A}"/>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'2 - Asset Allocation'!$BD$36:$BD$41</c:f>
              <c:strCache>
                <c:ptCount val="6"/>
                <c:pt idx="0">
                  <c:v>Year 1</c:v>
                </c:pt>
                <c:pt idx="1">
                  <c:v>5</c:v>
                </c:pt>
                <c:pt idx="2">
                  <c:v>10</c:v>
                </c:pt>
                <c:pt idx="3">
                  <c:v>15</c:v>
                </c:pt>
                <c:pt idx="4">
                  <c:v>20</c:v>
                </c:pt>
                <c:pt idx="5">
                  <c:v>25</c:v>
                </c:pt>
              </c:strCache>
            </c:strRef>
          </c:cat>
          <c:val>
            <c:numRef>
              <c:f>'2 - Asset Allocation'!$BF$36:$BF$41</c:f>
              <c:numCache>
                <c:formatCode>"$"#,##0</c:formatCode>
                <c:ptCount val="6"/>
                <c:pt idx="0">
                  <c:v>100000</c:v>
                </c:pt>
                <c:pt idx="1">
                  <c:v>84934.655999999988</c:v>
                </c:pt>
                <c:pt idx="2">
                  <c:v>69253.399582448008</c:v>
                </c:pt>
                <c:pt idx="3">
                  <c:v>56467.331235511338</c:v>
                </c:pt>
                <c:pt idx="4">
                  <c:v>46041.920195771614</c:v>
                </c:pt>
                <c:pt idx="5">
                  <c:v>37541.324672710209</c:v>
                </c:pt>
              </c:numCache>
            </c:numRef>
          </c:val>
          <c:smooth val="0"/>
          <c:extLst>
            <c:ext xmlns:c16="http://schemas.microsoft.com/office/drawing/2014/chart" uri="{C3380CC4-5D6E-409C-BE32-E72D297353CC}">
              <c16:uniqueId val="{00000003-755C-4D30-9772-915CD68ACA6A}"/>
            </c:ext>
          </c:extLst>
        </c:ser>
        <c:dLbls>
          <c:showLegendKey val="0"/>
          <c:showVal val="0"/>
          <c:showCatName val="0"/>
          <c:showSerName val="0"/>
          <c:showPercent val="0"/>
          <c:showBubbleSize val="0"/>
        </c:dLbls>
        <c:marker val="1"/>
        <c:smooth val="0"/>
        <c:axId val="669305615"/>
        <c:axId val="669311855"/>
      </c:lineChart>
      <c:catAx>
        <c:axId val="6693056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669311855"/>
        <c:crosses val="autoZero"/>
        <c:auto val="1"/>
        <c:lblAlgn val="ctr"/>
        <c:lblOffset val="100"/>
        <c:noMultiLvlLbl val="0"/>
      </c:catAx>
      <c:valAx>
        <c:axId val="669311855"/>
        <c:scaling>
          <c:orientation val="minMax"/>
          <c:max val="100000"/>
        </c:scaling>
        <c:delete val="0"/>
        <c:axPos val="l"/>
        <c:numFmt formatCode="&quot;$&quot;#,##0" sourceLinked="1"/>
        <c:majorTickMark val="out"/>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669305615"/>
        <c:crosses val="autoZero"/>
        <c:crossBetween val="between"/>
        <c:majorUnit val="25000"/>
      </c:valAx>
      <c:spPr>
        <a:noFill/>
        <a:ln>
          <a:noFill/>
        </a:ln>
        <a:effectLst/>
      </c:spPr>
    </c:plotArea>
    <c:legend>
      <c:legendPos val="b"/>
      <c:layout>
        <c:manualLayout>
          <c:xMode val="edge"/>
          <c:yMode val="edge"/>
          <c:x val="0.1250867351918214"/>
          <c:y val="0.92971972908980782"/>
          <c:w val="0.82749615791449227"/>
          <c:h val="5.163225226217352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latin typeface="Century Gothic" panose="020B05020202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272911022880253"/>
          <c:y val="3.4188034188034191E-2"/>
          <c:w val="0.83432590925109973"/>
          <c:h val="0.80836273088241595"/>
        </c:manualLayout>
      </c:layout>
      <c:lineChart>
        <c:grouping val="standard"/>
        <c:varyColors val="0"/>
        <c:ser>
          <c:idx val="1"/>
          <c:order val="0"/>
          <c:tx>
            <c:strRef>
              <c:f>'2 - Asset Allocation'!$BG$8</c:f>
              <c:strCache>
                <c:ptCount val="1"/>
                <c:pt idx="0">
                  <c:v>2% Annual Inflation</c:v>
                </c:pt>
              </c:strCache>
            </c:strRef>
          </c:tx>
          <c:spPr>
            <a:ln w="28575" cap="rnd">
              <a:solidFill>
                <a:schemeClr val="tx2">
                  <a:lumMod val="75000"/>
                </a:schemeClr>
              </a:solidFill>
              <a:round/>
            </a:ln>
            <a:effectLst/>
          </c:spPr>
          <c:marker>
            <c:symbol val="circle"/>
            <c:size val="5"/>
            <c:spPr>
              <a:solidFill>
                <a:schemeClr val="accent5">
                  <a:lumMod val="60000"/>
                  <a:lumOff val="40000"/>
                </a:schemeClr>
              </a:solidFill>
              <a:ln w="9525">
                <a:solidFill>
                  <a:schemeClr val="tx2">
                    <a:lumMod val="75000"/>
                  </a:schemeClr>
                </a:solidFill>
              </a:ln>
              <a:effectLst/>
            </c:spPr>
          </c:marker>
          <c:dLbls>
            <c:dLbl>
              <c:idx val="0"/>
              <c:delete val="1"/>
              <c:extLst>
                <c:ext xmlns:c15="http://schemas.microsoft.com/office/drawing/2012/chart" uri="{CE6537A1-D6FC-4f65-9D91-7224C49458BB}"/>
                <c:ext xmlns:c16="http://schemas.microsoft.com/office/drawing/2014/chart" uri="{C3380CC4-5D6E-409C-BE32-E72D297353CC}">
                  <c16:uniqueId val="{00000000-7DEF-461B-8502-CDB0FDA359A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'2 - Asset Allocation'!$BD$36:$BD$41</c:f>
              <c:strCache>
                <c:ptCount val="6"/>
                <c:pt idx="0">
                  <c:v>Year 1</c:v>
                </c:pt>
                <c:pt idx="1">
                  <c:v>5</c:v>
                </c:pt>
                <c:pt idx="2">
                  <c:v>10</c:v>
                </c:pt>
                <c:pt idx="3">
                  <c:v>15</c:v>
                </c:pt>
                <c:pt idx="4">
                  <c:v>20</c:v>
                </c:pt>
                <c:pt idx="5">
                  <c:v>25</c:v>
                </c:pt>
              </c:strCache>
            </c:strRef>
          </c:cat>
          <c:val>
            <c:numRef>
              <c:f>'2 - Asset Allocation'!$BG$36:$BG$41</c:f>
              <c:numCache>
                <c:formatCode>"$"#,##0</c:formatCode>
                <c:ptCount val="6"/>
                <c:pt idx="0">
                  <c:v>100000</c:v>
                </c:pt>
                <c:pt idx="1">
                  <c:v>108243.216</c:v>
                </c:pt>
                <c:pt idx="2">
                  <c:v>119509.25686223111</c:v>
                </c:pt>
                <c:pt idx="3">
                  <c:v>131947.87630628725</c:v>
                </c:pt>
                <c:pt idx="4">
                  <c:v>145681.11725277989</c:v>
                </c:pt>
                <c:pt idx="5">
                  <c:v>160843.7249475226</c:v>
                </c:pt>
              </c:numCache>
            </c:numRef>
          </c:val>
          <c:smooth val="0"/>
          <c:extLst>
            <c:ext xmlns:c16="http://schemas.microsoft.com/office/drawing/2014/chart" uri="{C3380CC4-5D6E-409C-BE32-E72D297353CC}">
              <c16:uniqueId val="{00000001-7DEF-461B-8502-CDB0FDA359AB}"/>
            </c:ext>
          </c:extLst>
        </c:ser>
        <c:ser>
          <c:idx val="2"/>
          <c:order val="1"/>
          <c:tx>
            <c:strRef>
              <c:f>'2 - Asset Allocation'!$BH$8</c:f>
              <c:strCache>
                <c:ptCount val="1"/>
                <c:pt idx="0">
                  <c:v>4% Annual Inflation</c:v>
                </c:pt>
              </c:strCache>
            </c:strRef>
          </c:tx>
          <c:spPr>
            <a:ln w="28575" cap="rnd">
              <a:solidFill>
                <a:schemeClr val="accent5">
                  <a:lumMod val="75000"/>
                </a:schemeClr>
              </a:solidFill>
              <a:round/>
            </a:ln>
            <a:effectLst/>
          </c:spPr>
          <c:marker>
            <c:symbol val="circle"/>
            <c:size val="5"/>
            <c:spPr>
              <a:solidFill>
                <a:schemeClr val="tx2">
                  <a:lumMod val="60000"/>
                  <a:lumOff val="40000"/>
                </a:schemeClr>
              </a:solidFill>
              <a:ln w="9525">
                <a:solidFill>
                  <a:schemeClr val="accent5">
                    <a:lumMod val="75000"/>
                  </a:schemeClr>
                </a:solidFill>
              </a:ln>
              <a:effectLst/>
            </c:spPr>
          </c:marker>
          <c:dLbls>
            <c:dLbl>
              <c:idx val="0"/>
              <c:delete val="1"/>
              <c:extLst>
                <c:ext xmlns:c15="http://schemas.microsoft.com/office/drawing/2012/chart" uri="{CE6537A1-D6FC-4f65-9D91-7224C49458BB}"/>
                <c:ext xmlns:c16="http://schemas.microsoft.com/office/drawing/2014/chart" uri="{C3380CC4-5D6E-409C-BE32-E72D297353CC}">
                  <c16:uniqueId val="{00000002-7DEF-461B-8502-CDB0FDA359AB}"/>
                </c:ext>
              </c:extLst>
            </c:dLbl>
            <c:dLbl>
              <c:idx val="1"/>
              <c:layout>
                <c:manualLayout>
                  <c:x val="-0.12042068128820903"/>
                  <c:y val="-3.88965365343318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DEF-461B-8502-CDB0FDA359AB}"/>
                </c:ext>
              </c:extLst>
            </c:dLbl>
            <c:dLbl>
              <c:idx val="2"/>
              <c:layout>
                <c:manualLayout>
                  <c:x val="-0.12042068128820903"/>
                  <c:y val="-3.88965365343318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DEF-461B-8502-CDB0FDA359AB}"/>
                </c:ext>
              </c:extLst>
            </c:dLbl>
            <c:dLbl>
              <c:idx val="3"/>
              <c:layout>
                <c:manualLayout>
                  <c:x val="-0.14307439719838005"/>
                  <c:y val="-3.88965365343318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DEF-461B-8502-CDB0FDA359AB}"/>
                </c:ext>
              </c:extLst>
            </c:dLbl>
            <c:dLbl>
              <c:idx val="4"/>
              <c:layout>
                <c:manualLayout>
                  <c:x val="-0.1495468874584289"/>
                  <c:y val="-4.51125427503380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DEF-461B-8502-CDB0FDA359A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'2 - Asset Allocation'!$BD$36:$BD$41</c:f>
              <c:strCache>
                <c:ptCount val="6"/>
                <c:pt idx="0">
                  <c:v>Year 1</c:v>
                </c:pt>
                <c:pt idx="1">
                  <c:v>5</c:v>
                </c:pt>
                <c:pt idx="2">
                  <c:v>10</c:v>
                </c:pt>
                <c:pt idx="3">
                  <c:v>15</c:v>
                </c:pt>
                <c:pt idx="4">
                  <c:v>20</c:v>
                </c:pt>
                <c:pt idx="5">
                  <c:v>25</c:v>
                </c:pt>
              </c:strCache>
            </c:strRef>
          </c:cat>
          <c:val>
            <c:numRef>
              <c:f>'2 - Asset Allocation'!$BH$36:$BH$41</c:f>
              <c:numCache>
                <c:formatCode>"$"#,##0</c:formatCode>
                <c:ptCount val="6"/>
                <c:pt idx="0">
                  <c:v>100000</c:v>
                </c:pt>
                <c:pt idx="1">
                  <c:v>116985.85600000001</c:v>
                </c:pt>
                <c:pt idx="2">
                  <c:v>142331.18124214851</c:v>
                </c:pt>
                <c:pt idx="3">
                  <c:v>173167.64476028047</c:v>
                </c:pt>
                <c:pt idx="4">
                  <c:v>210684.91759936744</c:v>
                </c:pt>
                <c:pt idx="5">
                  <c:v>256330.41648917526</c:v>
                </c:pt>
              </c:numCache>
            </c:numRef>
          </c:val>
          <c:smooth val="0"/>
          <c:extLst>
            <c:ext xmlns:c16="http://schemas.microsoft.com/office/drawing/2014/chart" uri="{C3380CC4-5D6E-409C-BE32-E72D297353CC}">
              <c16:uniqueId val="{00000003-7DEF-461B-8502-CDB0FDA359AB}"/>
            </c:ext>
          </c:extLst>
        </c:ser>
        <c:dLbls>
          <c:showLegendKey val="0"/>
          <c:showVal val="0"/>
          <c:showCatName val="0"/>
          <c:showSerName val="0"/>
          <c:showPercent val="0"/>
          <c:showBubbleSize val="0"/>
        </c:dLbls>
        <c:marker val="1"/>
        <c:smooth val="0"/>
        <c:axId val="669305615"/>
        <c:axId val="669311855"/>
      </c:lineChart>
      <c:catAx>
        <c:axId val="6693056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669311855"/>
        <c:crosses val="autoZero"/>
        <c:auto val="1"/>
        <c:lblAlgn val="ctr"/>
        <c:lblOffset val="100"/>
        <c:noMultiLvlLbl val="0"/>
      </c:catAx>
      <c:valAx>
        <c:axId val="669311855"/>
        <c:scaling>
          <c:orientation val="minMax"/>
        </c:scaling>
        <c:delete val="0"/>
        <c:axPos val="l"/>
        <c:numFmt formatCode="&quot;$&quot;#,##0" sourceLinked="1"/>
        <c:majorTickMark val="out"/>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669305615"/>
        <c:crosses val="autoZero"/>
        <c:crossBetween val="between"/>
        <c:majorUnit val="100000"/>
      </c:valAx>
      <c:spPr>
        <a:noFill/>
        <a:ln>
          <a:noFill/>
        </a:ln>
        <a:effectLst/>
      </c:spPr>
    </c:plotArea>
    <c:legend>
      <c:legendPos val="b"/>
      <c:layout>
        <c:manualLayout>
          <c:xMode val="edge"/>
          <c:yMode val="edge"/>
          <c:x val="0.16715792188213902"/>
          <c:y val="0.92971972908980782"/>
          <c:w val="0.82749615791449227"/>
          <c:h val="5.163225226217352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latin typeface="Century Gothic" panose="020B0502020202020204" pitchFamily="34"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7203351139113367E-2"/>
          <c:y val="4.0072859744990891E-2"/>
          <c:w val="0.71656394101264664"/>
          <c:h val="0.90282829296019529"/>
        </c:manualLayout>
      </c:layout>
      <c:lineChart>
        <c:grouping val="standard"/>
        <c:varyColors val="0"/>
        <c:ser>
          <c:idx val="0"/>
          <c:order val="0"/>
          <c:tx>
            <c:strRef>
              <c:f>'3 - Lessons'!$J$13</c:f>
              <c:strCache>
                <c:ptCount val="1"/>
                <c:pt idx="0">
                  <c:v>Line</c:v>
                </c:pt>
              </c:strCache>
            </c:strRef>
          </c:tx>
          <c:spPr>
            <a:ln w="9525" cap="rnd">
              <a:solidFill>
                <a:schemeClr val="bg1">
                  <a:lumMod val="75000"/>
                </a:schemeClr>
              </a:solidFill>
              <a:round/>
            </a:ln>
            <a:effectLst/>
          </c:spPr>
          <c:marker>
            <c:symbol val="none"/>
          </c:marker>
          <c:cat>
            <c:numRef>
              <c:f>'3 - Lessons'!$C$14:$C$134</c:f>
              <c:numCache>
                <c:formatCode>m/d/yyyy</c:formatCode>
                <c:ptCount val="121"/>
                <c:pt idx="0">
                  <c:v>41180</c:v>
                </c:pt>
                <c:pt idx="1">
                  <c:v>41213</c:v>
                </c:pt>
                <c:pt idx="2">
                  <c:v>41243</c:v>
                </c:pt>
                <c:pt idx="3">
                  <c:v>41274</c:v>
                </c:pt>
                <c:pt idx="4">
                  <c:v>41305</c:v>
                </c:pt>
                <c:pt idx="5">
                  <c:v>41333</c:v>
                </c:pt>
                <c:pt idx="6">
                  <c:v>41362</c:v>
                </c:pt>
                <c:pt idx="7">
                  <c:v>41394</c:v>
                </c:pt>
                <c:pt idx="8">
                  <c:v>41425</c:v>
                </c:pt>
                <c:pt idx="9">
                  <c:v>41453</c:v>
                </c:pt>
                <c:pt idx="10">
                  <c:v>41486</c:v>
                </c:pt>
                <c:pt idx="11">
                  <c:v>41516</c:v>
                </c:pt>
                <c:pt idx="12">
                  <c:v>41547</c:v>
                </c:pt>
                <c:pt idx="13">
                  <c:v>41578</c:v>
                </c:pt>
                <c:pt idx="14">
                  <c:v>41607</c:v>
                </c:pt>
                <c:pt idx="15">
                  <c:v>41639</c:v>
                </c:pt>
                <c:pt idx="16">
                  <c:v>41670</c:v>
                </c:pt>
                <c:pt idx="17">
                  <c:v>41698</c:v>
                </c:pt>
                <c:pt idx="18">
                  <c:v>41729</c:v>
                </c:pt>
                <c:pt idx="19">
                  <c:v>41759</c:v>
                </c:pt>
                <c:pt idx="20">
                  <c:v>41789</c:v>
                </c:pt>
                <c:pt idx="21">
                  <c:v>41820</c:v>
                </c:pt>
                <c:pt idx="22">
                  <c:v>41851</c:v>
                </c:pt>
                <c:pt idx="23">
                  <c:v>41880</c:v>
                </c:pt>
                <c:pt idx="24">
                  <c:v>41912</c:v>
                </c:pt>
                <c:pt idx="25">
                  <c:v>41943</c:v>
                </c:pt>
                <c:pt idx="26">
                  <c:v>41971</c:v>
                </c:pt>
                <c:pt idx="27">
                  <c:v>42004</c:v>
                </c:pt>
                <c:pt idx="28">
                  <c:v>42034</c:v>
                </c:pt>
                <c:pt idx="29">
                  <c:v>42062</c:v>
                </c:pt>
                <c:pt idx="30">
                  <c:v>42094</c:v>
                </c:pt>
                <c:pt idx="31">
                  <c:v>42124</c:v>
                </c:pt>
                <c:pt idx="32">
                  <c:v>42153</c:v>
                </c:pt>
                <c:pt idx="33">
                  <c:v>42185</c:v>
                </c:pt>
                <c:pt idx="34">
                  <c:v>42216</c:v>
                </c:pt>
                <c:pt idx="35">
                  <c:v>42247</c:v>
                </c:pt>
                <c:pt idx="36">
                  <c:v>42277</c:v>
                </c:pt>
                <c:pt idx="37">
                  <c:v>42307</c:v>
                </c:pt>
                <c:pt idx="38">
                  <c:v>42338</c:v>
                </c:pt>
                <c:pt idx="39">
                  <c:v>42369</c:v>
                </c:pt>
                <c:pt idx="40">
                  <c:v>42398</c:v>
                </c:pt>
                <c:pt idx="41">
                  <c:v>42429</c:v>
                </c:pt>
                <c:pt idx="42">
                  <c:v>42460</c:v>
                </c:pt>
                <c:pt idx="43">
                  <c:v>42489</c:v>
                </c:pt>
                <c:pt idx="44">
                  <c:v>42521</c:v>
                </c:pt>
                <c:pt idx="45">
                  <c:v>42551</c:v>
                </c:pt>
                <c:pt idx="46">
                  <c:v>42580</c:v>
                </c:pt>
                <c:pt idx="47">
                  <c:v>42613</c:v>
                </c:pt>
                <c:pt idx="48">
                  <c:v>42643</c:v>
                </c:pt>
                <c:pt idx="49">
                  <c:v>42674</c:v>
                </c:pt>
                <c:pt idx="50">
                  <c:v>42704</c:v>
                </c:pt>
                <c:pt idx="51">
                  <c:v>42734</c:v>
                </c:pt>
                <c:pt idx="52">
                  <c:v>42766</c:v>
                </c:pt>
                <c:pt idx="53">
                  <c:v>42794</c:v>
                </c:pt>
                <c:pt idx="54">
                  <c:v>42825</c:v>
                </c:pt>
                <c:pt idx="55">
                  <c:v>42853</c:v>
                </c:pt>
                <c:pt idx="56">
                  <c:v>42886</c:v>
                </c:pt>
                <c:pt idx="57">
                  <c:v>42916</c:v>
                </c:pt>
                <c:pt idx="58">
                  <c:v>42947</c:v>
                </c:pt>
                <c:pt idx="59">
                  <c:v>42978</c:v>
                </c:pt>
                <c:pt idx="60">
                  <c:v>43007</c:v>
                </c:pt>
                <c:pt idx="61">
                  <c:v>43039</c:v>
                </c:pt>
                <c:pt idx="62">
                  <c:v>43069</c:v>
                </c:pt>
                <c:pt idx="63">
                  <c:v>43098</c:v>
                </c:pt>
                <c:pt idx="64">
                  <c:v>43131</c:v>
                </c:pt>
                <c:pt idx="65">
                  <c:v>43159</c:v>
                </c:pt>
                <c:pt idx="66">
                  <c:v>43189</c:v>
                </c:pt>
                <c:pt idx="67">
                  <c:v>43220</c:v>
                </c:pt>
                <c:pt idx="68">
                  <c:v>43251</c:v>
                </c:pt>
                <c:pt idx="69">
                  <c:v>43280</c:v>
                </c:pt>
                <c:pt idx="70">
                  <c:v>43312</c:v>
                </c:pt>
                <c:pt idx="71">
                  <c:v>43343</c:v>
                </c:pt>
                <c:pt idx="72">
                  <c:v>43371</c:v>
                </c:pt>
                <c:pt idx="73">
                  <c:v>43404</c:v>
                </c:pt>
                <c:pt idx="74">
                  <c:v>43434</c:v>
                </c:pt>
                <c:pt idx="75">
                  <c:v>43465</c:v>
                </c:pt>
                <c:pt idx="76">
                  <c:v>43496</c:v>
                </c:pt>
                <c:pt idx="77">
                  <c:v>43524</c:v>
                </c:pt>
                <c:pt idx="78">
                  <c:v>43553</c:v>
                </c:pt>
                <c:pt idx="79">
                  <c:v>43585</c:v>
                </c:pt>
                <c:pt idx="80">
                  <c:v>43616</c:v>
                </c:pt>
                <c:pt idx="81">
                  <c:v>43644</c:v>
                </c:pt>
                <c:pt idx="82">
                  <c:v>43677</c:v>
                </c:pt>
                <c:pt idx="83">
                  <c:v>43707</c:v>
                </c:pt>
                <c:pt idx="84">
                  <c:v>43738</c:v>
                </c:pt>
                <c:pt idx="85">
                  <c:v>43769</c:v>
                </c:pt>
                <c:pt idx="86">
                  <c:v>43798</c:v>
                </c:pt>
                <c:pt idx="87">
                  <c:v>43830</c:v>
                </c:pt>
                <c:pt idx="88">
                  <c:v>43861</c:v>
                </c:pt>
                <c:pt idx="89">
                  <c:v>43889</c:v>
                </c:pt>
                <c:pt idx="90">
                  <c:v>43921</c:v>
                </c:pt>
                <c:pt idx="91">
                  <c:v>43951</c:v>
                </c:pt>
                <c:pt idx="92">
                  <c:v>43980</c:v>
                </c:pt>
                <c:pt idx="93">
                  <c:v>44012</c:v>
                </c:pt>
                <c:pt idx="94">
                  <c:v>44043</c:v>
                </c:pt>
                <c:pt idx="95">
                  <c:v>44074</c:v>
                </c:pt>
                <c:pt idx="96">
                  <c:v>44104</c:v>
                </c:pt>
                <c:pt idx="97">
                  <c:v>44134</c:v>
                </c:pt>
                <c:pt idx="98">
                  <c:v>44165</c:v>
                </c:pt>
                <c:pt idx="99">
                  <c:v>44196</c:v>
                </c:pt>
                <c:pt idx="100">
                  <c:v>44225</c:v>
                </c:pt>
                <c:pt idx="101">
                  <c:v>44253</c:v>
                </c:pt>
                <c:pt idx="102">
                  <c:v>44286</c:v>
                </c:pt>
                <c:pt idx="103">
                  <c:v>44316</c:v>
                </c:pt>
                <c:pt idx="104">
                  <c:v>44347</c:v>
                </c:pt>
                <c:pt idx="105">
                  <c:v>44377</c:v>
                </c:pt>
                <c:pt idx="106">
                  <c:v>44407</c:v>
                </c:pt>
                <c:pt idx="107">
                  <c:v>44439</c:v>
                </c:pt>
                <c:pt idx="108">
                  <c:v>44469</c:v>
                </c:pt>
                <c:pt idx="109">
                  <c:v>44498</c:v>
                </c:pt>
                <c:pt idx="110">
                  <c:v>44530</c:v>
                </c:pt>
                <c:pt idx="111">
                  <c:v>44561</c:v>
                </c:pt>
                <c:pt idx="112">
                  <c:v>44592</c:v>
                </c:pt>
                <c:pt idx="113">
                  <c:v>44620</c:v>
                </c:pt>
                <c:pt idx="114">
                  <c:v>44651</c:v>
                </c:pt>
                <c:pt idx="115">
                  <c:v>44680</c:v>
                </c:pt>
                <c:pt idx="116">
                  <c:v>44712</c:v>
                </c:pt>
                <c:pt idx="117">
                  <c:v>44742</c:v>
                </c:pt>
                <c:pt idx="118">
                  <c:v>44771</c:v>
                </c:pt>
                <c:pt idx="119">
                  <c:v>44804</c:v>
                </c:pt>
                <c:pt idx="120">
                  <c:v>44834</c:v>
                </c:pt>
              </c:numCache>
            </c:numRef>
          </c:cat>
          <c:val>
            <c:numRef>
              <c:f>'3 - Lessons'!$J$14:$J$134</c:f>
              <c:numCache>
                <c:formatCode>"$"#,##0</c:formatCode>
                <c:ptCount val="121"/>
                <c:pt idx="0">
                  <c:v>100000</c:v>
                </c:pt>
                <c:pt idx="1">
                  <c:v>100000</c:v>
                </c:pt>
                <c:pt idx="2">
                  <c:v>100000</c:v>
                </c:pt>
                <c:pt idx="3">
                  <c:v>100000</c:v>
                </c:pt>
                <c:pt idx="4">
                  <c:v>100000</c:v>
                </c:pt>
                <c:pt idx="5">
                  <c:v>100000</c:v>
                </c:pt>
                <c:pt idx="6">
                  <c:v>100000</c:v>
                </c:pt>
                <c:pt idx="7">
                  <c:v>100000</c:v>
                </c:pt>
                <c:pt idx="8">
                  <c:v>100000</c:v>
                </c:pt>
                <c:pt idx="9">
                  <c:v>100000</c:v>
                </c:pt>
                <c:pt idx="10">
                  <c:v>100000</c:v>
                </c:pt>
                <c:pt idx="11">
                  <c:v>100000</c:v>
                </c:pt>
                <c:pt idx="12">
                  <c:v>100000</c:v>
                </c:pt>
                <c:pt idx="13">
                  <c:v>100000</c:v>
                </c:pt>
                <c:pt idx="14">
                  <c:v>100000</c:v>
                </c:pt>
                <c:pt idx="15">
                  <c:v>100000</c:v>
                </c:pt>
                <c:pt idx="16">
                  <c:v>100000</c:v>
                </c:pt>
                <c:pt idx="17">
                  <c:v>100000</c:v>
                </c:pt>
                <c:pt idx="18">
                  <c:v>100000</c:v>
                </c:pt>
                <c:pt idx="19">
                  <c:v>100000</c:v>
                </c:pt>
                <c:pt idx="20">
                  <c:v>100000</c:v>
                </c:pt>
                <c:pt idx="21">
                  <c:v>100000</c:v>
                </c:pt>
                <c:pt idx="22">
                  <c:v>100000</c:v>
                </c:pt>
                <c:pt idx="23">
                  <c:v>100000</c:v>
                </c:pt>
                <c:pt idx="24">
                  <c:v>100000</c:v>
                </c:pt>
                <c:pt idx="25">
                  <c:v>100000</c:v>
                </c:pt>
                <c:pt idx="26">
                  <c:v>100000</c:v>
                </c:pt>
                <c:pt idx="27">
                  <c:v>100000</c:v>
                </c:pt>
                <c:pt idx="28">
                  <c:v>100000</c:v>
                </c:pt>
                <c:pt idx="29">
                  <c:v>100000</c:v>
                </c:pt>
                <c:pt idx="30">
                  <c:v>100000</c:v>
                </c:pt>
                <c:pt idx="31">
                  <c:v>100000</c:v>
                </c:pt>
                <c:pt idx="32">
                  <c:v>100000</c:v>
                </c:pt>
                <c:pt idx="33">
                  <c:v>100000</c:v>
                </c:pt>
                <c:pt idx="34">
                  <c:v>100000</c:v>
                </c:pt>
                <c:pt idx="35">
                  <c:v>100000</c:v>
                </c:pt>
                <c:pt idx="36">
                  <c:v>100000</c:v>
                </c:pt>
                <c:pt idx="37">
                  <c:v>100000</c:v>
                </c:pt>
                <c:pt idx="38">
                  <c:v>100000</c:v>
                </c:pt>
                <c:pt idx="39">
                  <c:v>100000</c:v>
                </c:pt>
                <c:pt idx="40">
                  <c:v>100000</c:v>
                </c:pt>
                <c:pt idx="41">
                  <c:v>100000</c:v>
                </c:pt>
                <c:pt idx="42">
                  <c:v>100000</c:v>
                </c:pt>
                <c:pt idx="43">
                  <c:v>100000</c:v>
                </c:pt>
                <c:pt idx="44">
                  <c:v>100000</c:v>
                </c:pt>
                <c:pt idx="45">
                  <c:v>100000</c:v>
                </c:pt>
                <c:pt idx="46">
                  <c:v>100000</c:v>
                </c:pt>
                <c:pt idx="47">
                  <c:v>100000</c:v>
                </c:pt>
                <c:pt idx="48">
                  <c:v>100000</c:v>
                </c:pt>
                <c:pt idx="49">
                  <c:v>100000</c:v>
                </c:pt>
                <c:pt idx="50">
                  <c:v>100000</c:v>
                </c:pt>
                <c:pt idx="51">
                  <c:v>100000</c:v>
                </c:pt>
                <c:pt idx="52">
                  <c:v>100000</c:v>
                </c:pt>
                <c:pt idx="53">
                  <c:v>100000</c:v>
                </c:pt>
                <c:pt idx="54">
                  <c:v>100000</c:v>
                </c:pt>
                <c:pt idx="55">
                  <c:v>100000</c:v>
                </c:pt>
                <c:pt idx="56">
                  <c:v>100000</c:v>
                </c:pt>
                <c:pt idx="57">
                  <c:v>100000</c:v>
                </c:pt>
                <c:pt idx="58">
                  <c:v>100000</c:v>
                </c:pt>
                <c:pt idx="59">
                  <c:v>100000</c:v>
                </c:pt>
                <c:pt idx="60">
                  <c:v>100000</c:v>
                </c:pt>
                <c:pt idx="61">
                  <c:v>100000</c:v>
                </c:pt>
                <c:pt idx="62">
                  <c:v>100000</c:v>
                </c:pt>
                <c:pt idx="63">
                  <c:v>100000</c:v>
                </c:pt>
                <c:pt idx="64">
                  <c:v>100000</c:v>
                </c:pt>
                <c:pt idx="65">
                  <c:v>100000</c:v>
                </c:pt>
                <c:pt idx="66">
                  <c:v>100000</c:v>
                </c:pt>
                <c:pt idx="67">
                  <c:v>100000</c:v>
                </c:pt>
                <c:pt idx="68">
                  <c:v>100000</c:v>
                </c:pt>
                <c:pt idx="69">
                  <c:v>100000</c:v>
                </c:pt>
                <c:pt idx="70">
                  <c:v>100000</c:v>
                </c:pt>
                <c:pt idx="71">
                  <c:v>100000</c:v>
                </c:pt>
                <c:pt idx="72">
                  <c:v>100000</c:v>
                </c:pt>
                <c:pt idx="73">
                  <c:v>100000</c:v>
                </c:pt>
                <c:pt idx="74">
                  <c:v>100000</c:v>
                </c:pt>
                <c:pt idx="75">
                  <c:v>100000</c:v>
                </c:pt>
                <c:pt idx="76">
                  <c:v>100000</c:v>
                </c:pt>
                <c:pt idx="77">
                  <c:v>100000</c:v>
                </c:pt>
                <c:pt idx="78">
                  <c:v>100000</c:v>
                </c:pt>
                <c:pt idx="79">
                  <c:v>100000</c:v>
                </c:pt>
                <c:pt idx="80">
                  <c:v>100000</c:v>
                </c:pt>
                <c:pt idx="81">
                  <c:v>100000</c:v>
                </c:pt>
                <c:pt idx="82">
                  <c:v>100000</c:v>
                </c:pt>
                <c:pt idx="83">
                  <c:v>100000</c:v>
                </c:pt>
                <c:pt idx="84">
                  <c:v>100000</c:v>
                </c:pt>
                <c:pt idx="85">
                  <c:v>100000</c:v>
                </c:pt>
                <c:pt idx="86">
                  <c:v>100000</c:v>
                </c:pt>
                <c:pt idx="87">
                  <c:v>100000</c:v>
                </c:pt>
                <c:pt idx="88">
                  <c:v>100000</c:v>
                </c:pt>
                <c:pt idx="89">
                  <c:v>100000</c:v>
                </c:pt>
                <c:pt idx="90">
                  <c:v>100000</c:v>
                </c:pt>
                <c:pt idx="91">
                  <c:v>100000</c:v>
                </c:pt>
                <c:pt idx="92">
                  <c:v>100000</c:v>
                </c:pt>
                <c:pt idx="93">
                  <c:v>100000</c:v>
                </c:pt>
                <c:pt idx="94">
                  <c:v>100000</c:v>
                </c:pt>
                <c:pt idx="95">
                  <c:v>100000</c:v>
                </c:pt>
                <c:pt idx="96">
                  <c:v>100000</c:v>
                </c:pt>
                <c:pt idx="97">
                  <c:v>100000</c:v>
                </c:pt>
                <c:pt idx="98">
                  <c:v>100000</c:v>
                </c:pt>
                <c:pt idx="99">
                  <c:v>100000</c:v>
                </c:pt>
                <c:pt idx="100">
                  <c:v>100000</c:v>
                </c:pt>
                <c:pt idx="101">
                  <c:v>100000</c:v>
                </c:pt>
                <c:pt idx="102">
                  <c:v>100000</c:v>
                </c:pt>
                <c:pt idx="103">
                  <c:v>100000</c:v>
                </c:pt>
                <c:pt idx="104">
                  <c:v>100000</c:v>
                </c:pt>
                <c:pt idx="105">
                  <c:v>100000</c:v>
                </c:pt>
                <c:pt idx="106">
                  <c:v>100000</c:v>
                </c:pt>
                <c:pt idx="107">
                  <c:v>100000</c:v>
                </c:pt>
                <c:pt idx="108">
                  <c:v>100000</c:v>
                </c:pt>
                <c:pt idx="109">
                  <c:v>100000</c:v>
                </c:pt>
                <c:pt idx="110">
                  <c:v>100000</c:v>
                </c:pt>
                <c:pt idx="111">
                  <c:v>100000</c:v>
                </c:pt>
                <c:pt idx="112">
                  <c:v>100000</c:v>
                </c:pt>
                <c:pt idx="113">
                  <c:v>100000</c:v>
                </c:pt>
                <c:pt idx="114">
                  <c:v>100000</c:v>
                </c:pt>
                <c:pt idx="115">
                  <c:v>100000</c:v>
                </c:pt>
                <c:pt idx="116">
                  <c:v>100000</c:v>
                </c:pt>
                <c:pt idx="117">
                  <c:v>100000</c:v>
                </c:pt>
                <c:pt idx="118">
                  <c:v>100000</c:v>
                </c:pt>
                <c:pt idx="119">
                  <c:v>100000</c:v>
                </c:pt>
                <c:pt idx="120">
                  <c:v>100000</c:v>
                </c:pt>
              </c:numCache>
            </c:numRef>
          </c:val>
          <c:smooth val="0"/>
          <c:extLst>
            <c:ext xmlns:c16="http://schemas.microsoft.com/office/drawing/2014/chart" uri="{C3380CC4-5D6E-409C-BE32-E72D297353CC}">
              <c16:uniqueId val="{00000000-4049-43BB-A66E-ADC4F8AC28BC}"/>
            </c:ext>
          </c:extLst>
        </c:ser>
        <c:ser>
          <c:idx val="1"/>
          <c:order val="1"/>
          <c:tx>
            <c:strRef>
              <c:f>'3 - Lessons'!$K$13</c:f>
              <c:strCache>
                <c:ptCount val="1"/>
                <c:pt idx="0">
                  <c:v>Bonds</c:v>
                </c:pt>
              </c:strCache>
            </c:strRef>
          </c:tx>
          <c:spPr>
            <a:ln w="19050" cap="rnd">
              <a:solidFill>
                <a:schemeClr val="accent5">
                  <a:lumMod val="75000"/>
                </a:schemeClr>
              </a:solidFill>
              <a:round/>
            </a:ln>
            <a:effectLst/>
          </c:spPr>
          <c:marker>
            <c:symbol val="none"/>
          </c:marker>
          <c:dPt>
            <c:idx val="120"/>
            <c:marker>
              <c:symbol val="circle"/>
              <c:size val="5"/>
              <c:spPr>
                <a:solidFill>
                  <a:schemeClr val="accent5">
                    <a:lumMod val="75000"/>
                  </a:schemeClr>
                </a:solidFill>
                <a:ln w="9525">
                  <a:noFill/>
                </a:ln>
                <a:effectLst/>
              </c:spPr>
            </c:marker>
            <c:bubble3D val="0"/>
            <c:extLst>
              <c:ext xmlns:c16="http://schemas.microsoft.com/office/drawing/2014/chart" uri="{C3380CC4-5D6E-409C-BE32-E72D297353CC}">
                <c16:uniqueId val="{00000001-4049-43BB-A66E-ADC4F8AC28BC}"/>
              </c:ext>
            </c:extLst>
          </c:dPt>
          <c:dLbls>
            <c:dLbl>
              <c:idx val="120"/>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1-4049-43BB-A66E-ADC4F8AC28BC}"/>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5">
                        <a:lumMod val="75000"/>
                      </a:schemeClr>
                    </a:solidFill>
                    <a:latin typeface="Century Gothic" panose="020B0502020202020204" pitchFamily="34" charset="0"/>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'3 - Lessons'!$C$14:$C$134</c:f>
              <c:numCache>
                <c:formatCode>m/d/yyyy</c:formatCode>
                <c:ptCount val="121"/>
                <c:pt idx="0">
                  <c:v>41180</c:v>
                </c:pt>
                <c:pt idx="1">
                  <c:v>41213</c:v>
                </c:pt>
                <c:pt idx="2">
                  <c:v>41243</c:v>
                </c:pt>
                <c:pt idx="3">
                  <c:v>41274</c:v>
                </c:pt>
                <c:pt idx="4">
                  <c:v>41305</c:v>
                </c:pt>
                <c:pt idx="5">
                  <c:v>41333</c:v>
                </c:pt>
                <c:pt idx="6">
                  <c:v>41362</c:v>
                </c:pt>
                <c:pt idx="7">
                  <c:v>41394</c:v>
                </c:pt>
                <c:pt idx="8">
                  <c:v>41425</c:v>
                </c:pt>
                <c:pt idx="9">
                  <c:v>41453</c:v>
                </c:pt>
                <c:pt idx="10">
                  <c:v>41486</c:v>
                </c:pt>
                <c:pt idx="11">
                  <c:v>41516</c:v>
                </c:pt>
                <c:pt idx="12">
                  <c:v>41547</c:v>
                </c:pt>
                <c:pt idx="13">
                  <c:v>41578</c:v>
                </c:pt>
                <c:pt idx="14">
                  <c:v>41607</c:v>
                </c:pt>
                <c:pt idx="15">
                  <c:v>41639</c:v>
                </c:pt>
                <c:pt idx="16">
                  <c:v>41670</c:v>
                </c:pt>
                <c:pt idx="17">
                  <c:v>41698</c:v>
                </c:pt>
                <c:pt idx="18">
                  <c:v>41729</c:v>
                </c:pt>
                <c:pt idx="19">
                  <c:v>41759</c:v>
                </c:pt>
                <c:pt idx="20">
                  <c:v>41789</c:v>
                </c:pt>
                <c:pt idx="21">
                  <c:v>41820</c:v>
                </c:pt>
                <c:pt idx="22">
                  <c:v>41851</c:v>
                </c:pt>
                <c:pt idx="23">
                  <c:v>41880</c:v>
                </c:pt>
                <c:pt idx="24">
                  <c:v>41912</c:v>
                </c:pt>
                <c:pt idx="25">
                  <c:v>41943</c:v>
                </c:pt>
                <c:pt idx="26">
                  <c:v>41971</c:v>
                </c:pt>
                <c:pt idx="27">
                  <c:v>42004</c:v>
                </c:pt>
                <c:pt idx="28">
                  <c:v>42034</c:v>
                </c:pt>
                <c:pt idx="29">
                  <c:v>42062</c:v>
                </c:pt>
                <c:pt idx="30">
                  <c:v>42094</c:v>
                </c:pt>
                <c:pt idx="31">
                  <c:v>42124</c:v>
                </c:pt>
                <c:pt idx="32">
                  <c:v>42153</c:v>
                </c:pt>
                <c:pt idx="33">
                  <c:v>42185</c:v>
                </c:pt>
                <c:pt idx="34">
                  <c:v>42216</c:v>
                </c:pt>
                <c:pt idx="35">
                  <c:v>42247</c:v>
                </c:pt>
                <c:pt idx="36">
                  <c:v>42277</c:v>
                </c:pt>
                <c:pt idx="37">
                  <c:v>42307</c:v>
                </c:pt>
                <c:pt idx="38">
                  <c:v>42338</c:v>
                </c:pt>
                <c:pt idx="39">
                  <c:v>42369</c:v>
                </c:pt>
                <c:pt idx="40">
                  <c:v>42398</c:v>
                </c:pt>
                <c:pt idx="41">
                  <c:v>42429</c:v>
                </c:pt>
                <c:pt idx="42">
                  <c:v>42460</c:v>
                </c:pt>
                <c:pt idx="43">
                  <c:v>42489</c:v>
                </c:pt>
                <c:pt idx="44">
                  <c:v>42521</c:v>
                </c:pt>
                <c:pt idx="45">
                  <c:v>42551</c:v>
                </c:pt>
                <c:pt idx="46">
                  <c:v>42580</c:v>
                </c:pt>
                <c:pt idx="47">
                  <c:v>42613</c:v>
                </c:pt>
                <c:pt idx="48">
                  <c:v>42643</c:v>
                </c:pt>
                <c:pt idx="49">
                  <c:v>42674</c:v>
                </c:pt>
                <c:pt idx="50">
                  <c:v>42704</c:v>
                </c:pt>
                <c:pt idx="51">
                  <c:v>42734</c:v>
                </c:pt>
                <c:pt idx="52">
                  <c:v>42766</c:v>
                </c:pt>
                <c:pt idx="53">
                  <c:v>42794</c:v>
                </c:pt>
                <c:pt idx="54">
                  <c:v>42825</c:v>
                </c:pt>
                <c:pt idx="55">
                  <c:v>42853</c:v>
                </c:pt>
                <c:pt idx="56">
                  <c:v>42886</c:v>
                </c:pt>
                <c:pt idx="57">
                  <c:v>42916</c:v>
                </c:pt>
                <c:pt idx="58">
                  <c:v>42947</c:v>
                </c:pt>
                <c:pt idx="59">
                  <c:v>42978</c:v>
                </c:pt>
                <c:pt idx="60">
                  <c:v>43007</c:v>
                </c:pt>
                <c:pt idx="61">
                  <c:v>43039</c:v>
                </c:pt>
                <c:pt idx="62">
                  <c:v>43069</c:v>
                </c:pt>
                <c:pt idx="63">
                  <c:v>43098</c:v>
                </c:pt>
                <c:pt idx="64">
                  <c:v>43131</c:v>
                </c:pt>
                <c:pt idx="65">
                  <c:v>43159</c:v>
                </c:pt>
                <c:pt idx="66">
                  <c:v>43189</c:v>
                </c:pt>
                <c:pt idx="67">
                  <c:v>43220</c:v>
                </c:pt>
                <c:pt idx="68">
                  <c:v>43251</c:v>
                </c:pt>
                <c:pt idx="69">
                  <c:v>43280</c:v>
                </c:pt>
                <c:pt idx="70">
                  <c:v>43312</c:v>
                </c:pt>
                <c:pt idx="71">
                  <c:v>43343</c:v>
                </c:pt>
                <c:pt idx="72">
                  <c:v>43371</c:v>
                </c:pt>
                <c:pt idx="73">
                  <c:v>43404</c:v>
                </c:pt>
                <c:pt idx="74">
                  <c:v>43434</c:v>
                </c:pt>
                <c:pt idx="75">
                  <c:v>43465</c:v>
                </c:pt>
                <c:pt idx="76">
                  <c:v>43496</c:v>
                </c:pt>
                <c:pt idx="77">
                  <c:v>43524</c:v>
                </c:pt>
                <c:pt idx="78">
                  <c:v>43553</c:v>
                </c:pt>
                <c:pt idx="79">
                  <c:v>43585</c:v>
                </c:pt>
                <c:pt idx="80">
                  <c:v>43616</c:v>
                </c:pt>
                <c:pt idx="81">
                  <c:v>43644</c:v>
                </c:pt>
                <c:pt idx="82">
                  <c:v>43677</c:v>
                </c:pt>
                <c:pt idx="83">
                  <c:v>43707</c:v>
                </c:pt>
                <c:pt idx="84">
                  <c:v>43738</c:v>
                </c:pt>
                <c:pt idx="85">
                  <c:v>43769</c:v>
                </c:pt>
                <c:pt idx="86">
                  <c:v>43798</c:v>
                </c:pt>
                <c:pt idx="87">
                  <c:v>43830</c:v>
                </c:pt>
                <c:pt idx="88">
                  <c:v>43861</c:v>
                </c:pt>
                <c:pt idx="89">
                  <c:v>43889</c:v>
                </c:pt>
                <c:pt idx="90">
                  <c:v>43921</c:v>
                </c:pt>
                <c:pt idx="91">
                  <c:v>43951</c:v>
                </c:pt>
                <c:pt idx="92">
                  <c:v>43980</c:v>
                </c:pt>
                <c:pt idx="93">
                  <c:v>44012</c:v>
                </c:pt>
                <c:pt idx="94">
                  <c:v>44043</c:v>
                </c:pt>
                <c:pt idx="95">
                  <c:v>44074</c:v>
                </c:pt>
                <c:pt idx="96">
                  <c:v>44104</c:v>
                </c:pt>
                <c:pt idx="97">
                  <c:v>44134</c:v>
                </c:pt>
                <c:pt idx="98">
                  <c:v>44165</c:v>
                </c:pt>
                <c:pt idx="99">
                  <c:v>44196</c:v>
                </c:pt>
                <c:pt idx="100">
                  <c:v>44225</c:v>
                </c:pt>
                <c:pt idx="101">
                  <c:v>44253</c:v>
                </c:pt>
                <c:pt idx="102">
                  <c:v>44286</c:v>
                </c:pt>
                <c:pt idx="103">
                  <c:v>44316</c:v>
                </c:pt>
                <c:pt idx="104">
                  <c:v>44347</c:v>
                </c:pt>
                <c:pt idx="105">
                  <c:v>44377</c:v>
                </c:pt>
                <c:pt idx="106">
                  <c:v>44407</c:v>
                </c:pt>
                <c:pt idx="107">
                  <c:v>44439</c:v>
                </c:pt>
                <c:pt idx="108">
                  <c:v>44469</c:v>
                </c:pt>
                <c:pt idx="109">
                  <c:v>44498</c:v>
                </c:pt>
                <c:pt idx="110">
                  <c:v>44530</c:v>
                </c:pt>
                <c:pt idx="111">
                  <c:v>44561</c:v>
                </c:pt>
                <c:pt idx="112">
                  <c:v>44592</c:v>
                </c:pt>
                <c:pt idx="113">
                  <c:v>44620</c:v>
                </c:pt>
                <c:pt idx="114">
                  <c:v>44651</c:v>
                </c:pt>
                <c:pt idx="115">
                  <c:v>44680</c:v>
                </c:pt>
                <c:pt idx="116">
                  <c:v>44712</c:v>
                </c:pt>
                <c:pt idx="117">
                  <c:v>44742</c:v>
                </c:pt>
                <c:pt idx="118">
                  <c:v>44771</c:v>
                </c:pt>
                <c:pt idx="119">
                  <c:v>44804</c:v>
                </c:pt>
                <c:pt idx="120">
                  <c:v>44834</c:v>
                </c:pt>
              </c:numCache>
            </c:numRef>
          </c:cat>
          <c:val>
            <c:numRef>
              <c:f>'3 - Lessons'!$K$14:$K$134</c:f>
              <c:numCache>
                <c:formatCode>"$"#,##0</c:formatCode>
                <c:ptCount val="121"/>
                <c:pt idx="0">
                  <c:v>100000</c:v>
                </c:pt>
                <c:pt idx="1">
                  <c:v>99954.605103000009</c:v>
                </c:pt>
                <c:pt idx="2">
                  <c:v>100224.21751713814</c:v>
                </c:pt>
                <c:pt idx="3">
                  <c:v>99980.234398090703</c:v>
                </c:pt>
                <c:pt idx="4">
                  <c:v>99359.18140722056</c:v>
                </c:pt>
                <c:pt idx="5">
                  <c:v>99945.533390940953</c:v>
                </c:pt>
                <c:pt idx="6">
                  <c:v>100044.26832406415</c:v>
                </c:pt>
                <c:pt idx="7">
                  <c:v>101011.28091491149</c:v>
                </c:pt>
                <c:pt idx="8">
                  <c:v>98993.188553854896</c:v>
                </c:pt>
                <c:pt idx="9">
                  <c:v>97446.473043049977</c:v>
                </c:pt>
                <c:pt idx="10">
                  <c:v>97707.856465683886</c:v>
                </c:pt>
                <c:pt idx="11">
                  <c:v>96901.557164197729</c:v>
                </c:pt>
                <c:pt idx="12">
                  <c:v>97985.579186141345</c:v>
                </c:pt>
                <c:pt idx="13">
                  <c:v>98798.865960434559</c:v>
                </c:pt>
                <c:pt idx="14">
                  <c:v>98552.734698434419</c:v>
                </c:pt>
                <c:pt idx="15">
                  <c:v>98004.953734125564</c:v>
                </c:pt>
                <c:pt idx="16">
                  <c:v>99515.134705359014</c:v>
                </c:pt>
                <c:pt idx="17">
                  <c:v>99888.716481491094</c:v>
                </c:pt>
                <c:pt idx="18">
                  <c:v>99741.132900664015</c:v>
                </c:pt>
                <c:pt idx="19">
                  <c:v>100559.06265428537</c:v>
                </c:pt>
                <c:pt idx="20">
                  <c:v>101742.87159359385</c:v>
                </c:pt>
                <c:pt idx="21">
                  <c:v>101684.46586109466</c:v>
                </c:pt>
                <c:pt idx="22">
                  <c:v>101429.38824310833</c:v>
                </c:pt>
                <c:pt idx="23">
                  <c:v>102593.33550784638</c:v>
                </c:pt>
                <c:pt idx="24">
                  <c:v>101963.34581397545</c:v>
                </c:pt>
                <c:pt idx="25">
                  <c:v>103046.43942320959</c:v>
                </c:pt>
                <c:pt idx="26">
                  <c:v>103722.26104635869</c:v>
                </c:pt>
                <c:pt idx="27">
                  <c:v>103873.57972083746</c:v>
                </c:pt>
                <c:pt idx="28">
                  <c:v>106005.38457247237</c:v>
                </c:pt>
                <c:pt idx="29">
                  <c:v>105058.46292752869</c:v>
                </c:pt>
                <c:pt idx="30">
                  <c:v>105451.17626312355</c:v>
                </c:pt>
                <c:pt idx="31">
                  <c:v>105111.18749821314</c:v>
                </c:pt>
                <c:pt idx="32">
                  <c:v>104652.3430036475</c:v>
                </c:pt>
                <c:pt idx="33">
                  <c:v>103527.96702121313</c:v>
                </c:pt>
                <c:pt idx="34">
                  <c:v>104419.18342560776</c:v>
                </c:pt>
                <c:pt idx="35">
                  <c:v>104069.0721687327</c:v>
                </c:pt>
                <c:pt idx="36">
                  <c:v>104912.17152213243</c:v>
                </c:pt>
                <c:pt idx="37">
                  <c:v>104984.03390468028</c:v>
                </c:pt>
                <c:pt idx="38">
                  <c:v>104576.00500569501</c:v>
                </c:pt>
                <c:pt idx="39">
                  <c:v>104376.31147703236</c:v>
                </c:pt>
                <c:pt idx="40">
                  <c:v>105671.22800376808</c:v>
                </c:pt>
                <c:pt idx="41">
                  <c:v>106606.68064758932</c:v>
                </c:pt>
                <c:pt idx="42">
                  <c:v>107531.96160553519</c:v>
                </c:pt>
                <c:pt idx="43">
                  <c:v>107809.97592192174</c:v>
                </c:pt>
                <c:pt idx="44">
                  <c:v>107824.74281280441</c:v>
                </c:pt>
                <c:pt idx="45">
                  <c:v>109902.50662965242</c:v>
                </c:pt>
                <c:pt idx="46">
                  <c:v>110505.1054804805</c:v>
                </c:pt>
                <c:pt idx="47">
                  <c:v>110267.22319530763</c:v>
                </c:pt>
                <c:pt idx="48">
                  <c:v>110323.6147188474</c:v>
                </c:pt>
                <c:pt idx="49">
                  <c:v>109423.86117872712</c:v>
                </c:pt>
                <c:pt idx="50">
                  <c:v>106621.66283133776</c:v>
                </c:pt>
                <c:pt idx="51">
                  <c:v>106890.16775968361</c:v>
                </c:pt>
                <c:pt idx="52">
                  <c:v>107117.68154704807</c:v>
                </c:pt>
                <c:pt idx="53">
                  <c:v>107808.17529777516</c:v>
                </c:pt>
                <c:pt idx="54">
                  <c:v>107748.98662586625</c:v>
                </c:pt>
                <c:pt idx="55">
                  <c:v>108724.66852602403</c:v>
                </c:pt>
                <c:pt idx="56">
                  <c:v>109470.21064787994</c:v>
                </c:pt>
                <c:pt idx="57">
                  <c:v>109450.41400025127</c:v>
                </c:pt>
                <c:pt idx="58">
                  <c:v>109815.37883553431</c:v>
                </c:pt>
                <c:pt idx="59">
                  <c:v>110846.76739931136</c:v>
                </c:pt>
                <c:pt idx="60">
                  <c:v>110214.2479552463</c:v>
                </c:pt>
                <c:pt idx="61">
                  <c:v>110322.14182957509</c:v>
                </c:pt>
                <c:pt idx="62">
                  <c:v>110158.88005244639</c:v>
                </c:pt>
                <c:pt idx="63">
                  <c:v>110681.28262071063</c:v>
                </c:pt>
                <c:pt idx="64">
                  <c:v>109436.07646438408</c:v>
                </c:pt>
                <c:pt idx="65">
                  <c:v>108334.45680478835</c:v>
                </c:pt>
                <c:pt idx="66">
                  <c:v>109059.99194554333</c:v>
                </c:pt>
                <c:pt idx="67">
                  <c:v>108036.36751210153</c:v>
                </c:pt>
                <c:pt idx="68">
                  <c:v>108749.87360657085</c:v>
                </c:pt>
                <c:pt idx="69">
                  <c:v>108861.49360684164</c:v>
                </c:pt>
                <c:pt idx="70">
                  <c:v>108829.9198329096</c:v>
                </c:pt>
                <c:pt idx="71">
                  <c:v>109446.90233230343</c:v>
                </c:pt>
                <c:pt idx="72">
                  <c:v>108770.54783761538</c:v>
                </c:pt>
                <c:pt idx="73">
                  <c:v>108071.2147791496</c:v>
                </c:pt>
                <c:pt idx="74">
                  <c:v>108635.73903494884</c:v>
                </c:pt>
                <c:pt idx="75">
                  <c:v>110780.89336319763</c:v>
                </c:pt>
                <c:pt idx="76">
                  <c:v>111789.98555353456</c:v>
                </c:pt>
                <c:pt idx="77">
                  <c:v>111663.42469011585</c:v>
                </c:pt>
                <c:pt idx="78">
                  <c:v>114027.51470238235</c:v>
                </c:pt>
                <c:pt idx="79">
                  <c:v>113799.52377924636</c:v>
                </c:pt>
                <c:pt idx="80">
                  <c:v>115969.15494391673</c:v>
                </c:pt>
                <c:pt idx="81">
                  <c:v>117240.32694618854</c:v>
                </c:pt>
                <c:pt idx="82">
                  <c:v>117452.97385192549</c:v>
                </c:pt>
                <c:pt idx="83">
                  <c:v>120714.24183388775</c:v>
                </c:pt>
                <c:pt idx="84">
                  <c:v>119977.39582459313</c:v>
                </c:pt>
                <c:pt idx="85">
                  <c:v>120226.83003028642</c:v>
                </c:pt>
                <c:pt idx="86">
                  <c:v>120185.77557350183</c:v>
                </c:pt>
                <c:pt idx="87">
                  <c:v>120128.48802122535</c:v>
                </c:pt>
                <c:pt idx="88">
                  <c:v>122565.91138065039</c:v>
                </c:pt>
                <c:pt idx="89">
                  <c:v>124504.54203899005</c:v>
                </c:pt>
                <c:pt idx="90">
                  <c:v>123850.01294617314</c:v>
                </c:pt>
                <c:pt idx="91">
                  <c:v>125974.13479420985</c:v>
                </c:pt>
                <c:pt idx="92">
                  <c:v>126820.02855998285</c:v>
                </c:pt>
                <c:pt idx="93">
                  <c:v>127653.92921907803</c:v>
                </c:pt>
                <c:pt idx="94">
                  <c:v>129352.44950954686</c:v>
                </c:pt>
                <c:pt idx="95">
                  <c:v>128289.33979545378</c:v>
                </c:pt>
                <c:pt idx="96">
                  <c:v>128164.93659633941</c:v>
                </c:pt>
                <c:pt idx="97">
                  <c:v>127450.27942567291</c:v>
                </c:pt>
                <c:pt idx="98">
                  <c:v>128985.84678409512</c:v>
                </c:pt>
                <c:pt idx="99">
                  <c:v>129096.11030942135</c:v>
                </c:pt>
                <c:pt idx="100">
                  <c:v>128134.90030456327</c:v>
                </c:pt>
                <c:pt idx="101">
                  <c:v>126192.78447881766</c:v>
                </c:pt>
                <c:pt idx="102">
                  <c:v>124748.2616059495</c:v>
                </c:pt>
                <c:pt idx="103">
                  <c:v>125660.27959245628</c:v>
                </c:pt>
                <c:pt idx="104">
                  <c:v>125915.5516019631</c:v>
                </c:pt>
                <c:pt idx="105">
                  <c:v>126956.38104759478</c:v>
                </c:pt>
                <c:pt idx="106">
                  <c:v>128371.47584636025</c:v>
                </c:pt>
                <c:pt idx="107">
                  <c:v>128114.25415892265</c:v>
                </c:pt>
                <c:pt idx="108">
                  <c:v>126941.29494480146</c:v>
                </c:pt>
                <c:pt idx="109">
                  <c:v>126929.90011087197</c:v>
                </c:pt>
                <c:pt idx="110">
                  <c:v>127272.6223156343</c:v>
                </c:pt>
                <c:pt idx="111">
                  <c:v>126816.10963574004</c:v>
                </c:pt>
                <c:pt idx="112">
                  <c:v>124281.56616577899</c:v>
                </c:pt>
                <c:pt idx="113">
                  <c:v>122860.31361834338</c:v>
                </c:pt>
                <c:pt idx="114">
                  <c:v>119409.87041551864</c:v>
                </c:pt>
                <c:pt idx="115">
                  <c:v>114871.90534709215</c:v>
                </c:pt>
                <c:pt idx="116">
                  <c:v>115744.39201018526</c:v>
                </c:pt>
                <c:pt idx="117">
                  <c:v>113950.22175393171</c:v>
                </c:pt>
                <c:pt idx="118">
                  <c:v>116836.68342615837</c:v>
                </c:pt>
                <c:pt idx="119">
                  <c:v>113289.55151069447</c:v>
                </c:pt>
                <c:pt idx="120">
                  <c:v>108603.7242531207</c:v>
                </c:pt>
              </c:numCache>
            </c:numRef>
          </c:val>
          <c:smooth val="0"/>
          <c:extLst>
            <c:ext xmlns:c16="http://schemas.microsoft.com/office/drawing/2014/chart" uri="{C3380CC4-5D6E-409C-BE32-E72D297353CC}">
              <c16:uniqueId val="{00000002-4049-43BB-A66E-ADC4F8AC28BC}"/>
            </c:ext>
          </c:extLst>
        </c:ser>
        <c:ser>
          <c:idx val="2"/>
          <c:order val="2"/>
          <c:tx>
            <c:strRef>
              <c:f>'3 - Lessons'!$L$13</c:f>
              <c:strCache>
                <c:ptCount val="1"/>
                <c:pt idx="0">
                  <c:v>Large Caps</c:v>
                </c:pt>
              </c:strCache>
            </c:strRef>
          </c:tx>
          <c:spPr>
            <a:ln w="19050" cap="rnd">
              <a:solidFill>
                <a:schemeClr val="accent5"/>
              </a:solidFill>
              <a:prstDash val="solid"/>
              <a:round/>
            </a:ln>
            <a:effectLst/>
          </c:spPr>
          <c:marker>
            <c:symbol val="none"/>
          </c:marker>
          <c:dPt>
            <c:idx val="120"/>
            <c:marker>
              <c:symbol val="circle"/>
              <c:size val="5"/>
              <c:spPr>
                <a:solidFill>
                  <a:schemeClr val="accent5"/>
                </a:solidFill>
                <a:ln w="9525">
                  <a:noFill/>
                </a:ln>
                <a:effectLst/>
              </c:spPr>
            </c:marker>
            <c:bubble3D val="0"/>
            <c:extLst>
              <c:ext xmlns:c16="http://schemas.microsoft.com/office/drawing/2014/chart" uri="{C3380CC4-5D6E-409C-BE32-E72D297353CC}">
                <c16:uniqueId val="{00000003-4049-43BB-A66E-ADC4F8AC28BC}"/>
              </c:ext>
            </c:extLst>
          </c:dPt>
          <c:dLbls>
            <c:dLbl>
              <c:idx val="120"/>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3-4049-43BB-A66E-ADC4F8AC28BC}"/>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5"/>
                    </a:solidFill>
                    <a:latin typeface="Century Gothic" panose="020B0502020202020204" pitchFamily="34" charset="0"/>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'3 - Lessons'!$C$14:$C$134</c:f>
              <c:numCache>
                <c:formatCode>m/d/yyyy</c:formatCode>
                <c:ptCount val="121"/>
                <c:pt idx="0">
                  <c:v>41180</c:v>
                </c:pt>
                <c:pt idx="1">
                  <c:v>41213</c:v>
                </c:pt>
                <c:pt idx="2">
                  <c:v>41243</c:v>
                </c:pt>
                <c:pt idx="3">
                  <c:v>41274</c:v>
                </c:pt>
                <c:pt idx="4">
                  <c:v>41305</c:v>
                </c:pt>
                <c:pt idx="5">
                  <c:v>41333</c:v>
                </c:pt>
                <c:pt idx="6">
                  <c:v>41362</c:v>
                </c:pt>
                <c:pt idx="7">
                  <c:v>41394</c:v>
                </c:pt>
                <c:pt idx="8">
                  <c:v>41425</c:v>
                </c:pt>
                <c:pt idx="9">
                  <c:v>41453</c:v>
                </c:pt>
                <c:pt idx="10">
                  <c:v>41486</c:v>
                </c:pt>
                <c:pt idx="11">
                  <c:v>41516</c:v>
                </c:pt>
                <c:pt idx="12">
                  <c:v>41547</c:v>
                </c:pt>
                <c:pt idx="13">
                  <c:v>41578</c:v>
                </c:pt>
                <c:pt idx="14">
                  <c:v>41607</c:v>
                </c:pt>
                <c:pt idx="15">
                  <c:v>41639</c:v>
                </c:pt>
                <c:pt idx="16">
                  <c:v>41670</c:v>
                </c:pt>
                <c:pt idx="17">
                  <c:v>41698</c:v>
                </c:pt>
                <c:pt idx="18">
                  <c:v>41729</c:v>
                </c:pt>
                <c:pt idx="19">
                  <c:v>41759</c:v>
                </c:pt>
                <c:pt idx="20">
                  <c:v>41789</c:v>
                </c:pt>
                <c:pt idx="21">
                  <c:v>41820</c:v>
                </c:pt>
                <c:pt idx="22">
                  <c:v>41851</c:v>
                </c:pt>
                <c:pt idx="23">
                  <c:v>41880</c:v>
                </c:pt>
                <c:pt idx="24">
                  <c:v>41912</c:v>
                </c:pt>
                <c:pt idx="25">
                  <c:v>41943</c:v>
                </c:pt>
                <c:pt idx="26">
                  <c:v>41971</c:v>
                </c:pt>
                <c:pt idx="27">
                  <c:v>42004</c:v>
                </c:pt>
                <c:pt idx="28">
                  <c:v>42034</c:v>
                </c:pt>
                <c:pt idx="29">
                  <c:v>42062</c:v>
                </c:pt>
                <c:pt idx="30">
                  <c:v>42094</c:v>
                </c:pt>
                <c:pt idx="31">
                  <c:v>42124</c:v>
                </c:pt>
                <c:pt idx="32">
                  <c:v>42153</c:v>
                </c:pt>
                <c:pt idx="33">
                  <c:v>42185</c:v>
                </c:pt>
                <c:pt idx="34">
                  <c:v>42216</c:v>
                </c:pt>
                <c:pt idx="35">
                  <c:v>42247</c:v>
                </c:pt>
                <c:pt idx="36">
                  <c:v>42277</c:v>
                </c:pt>
                <c:pt idx="37">
                  <c:v>42307</c:v>
                </c:pt>
                <c:pt idx="38">
                  <c:v>42338</c:v>
                </c:pt>
                <c:pt idx="39">
                  <c:v>42369</c:v>
                </c:pt>
                <c:pt idx="40">
                  <c:v>42398</c:v>
                </c:pt>
                <c:pt idx="41">
                  <c:v>42429</c:v>
                </c:pt>
                <c:pt idx="42">
                  <c:v>42460</c:v>
                </c:pt>
                <c:pt idx="43">
                  <c:v>42489</c:v>
                </c:pt>
                <c:pt idx="44">
                  <c:v>42521</c:v>
                </c:pt>
                <c:pt idx="45">
                  <c:v>42551</c:v>
                </c:pt>
                <c:pt idx="46">
                  <c:v>42580</c:v>
                </c:pt>
                <c:pt idx="47">
                  <c:v>42613</c:v>
                </c:pt>
                <c:pt idx="48">
                  <c:v>42643</c:v>
                </c:pt>
                <c:pt idx="49">
                  <c:v>42674</c:v>
                </c:pt>
                <c:pt idx="50">
                  <c:v>42704</c:v>
                </c:pt>
                <c:pt idx="51">
                  <c:v>42734</c:v>
                </c:pt>
                <c:pt idx="52">
                  <c:v>42766</c:v>
                </c:pt>
                <c:pt idx="53">
                  <c:v>42794</c:v>
                </c:pt>
                <c:pt idx="54">
                  <c:v>42825</c:v>
                </c:pt>
                <c:pt idx="55">
                  <c:v>42853</c:v>
                </c:pt>
                <c:pt idx="56">
                  <c:v>42886</c:v>
                </c:pt>
                <c:pt idx="57">
                  <c:v>42916</c:v>
                </c:pt>
                <c:pt idx="58">
                  <c:v>42947</c:v>
                </c:pt>
                <c:pt idx="59">
                  <c:v>42978</c:v>
                </c:pt>
                <c:pt idx="60">
                  <c:v>43007</c:v>
                </c:pt>
                <c:pt idx="61">
                  <c:v>43039</c:v>
                </c:pt>
                <c:pt idx="62">
                  <c:v>43069</c:v>
                </c:pt>
                <c:pt idx="63">
                  <c:v>43098</c:v>
                </c:pt>
                <c:pt idx="64">
                  <c:v>43131</c:v>
                </c:pt>
                <c:pt idx="65">
                  <c:v>43159</c:v>
                </c:pt>
                <c:pt idx="66">
                  <c:v>43189</c:v>
                </c:pt>
                <c:pt idx="67">
                  <c:v>43220</c:v>
                </c:pt>
                <c:pt idx="68">
                  <c:v>43251</c:v>
                </c:pt>
                <c:pt idx="69">
                  <c:v>43280</c:v>
                </c:pt>
                <c:pt idx="70">
                  <c:v>43312</c:v>
                </c:pt>
                <c:pt idx="71">
                  <c:v>43343</c:v>
                </c:pt>
                <c:pt idx="72">
                  <c:v>43371</c:v>
                </c:pt>
                <c:pt idx="73">
                  <c:v>43404</c:v>
                </c:pt>
                <c:pt idx="74">
                  <c:v>43434</c:v>
                </c:pt>
                <c:pt idx="75">
                  <c:v>43465</c:v>
                </c:pt>
                <c:pt idx="76">
                  <c:v>43496</c:v>
                </c:pt>
                <c:pt idx="77">
                  <c:v>43524</c:v>
                </c:pt>
                <c:pt idx="78">
                  <c:v>43553</c:v>
                </c:pt>
                <c:pt idx="79">
                  <c:v>43585</c:v>
                </c:pt>
                <c:pt idx="80">
                  <c:v>43616</c:v>
                </c:pt>
                <c:pt idx="81">
                  <c:v>43644</c:v>
                </c:pt>
                <c:pt idx="82">
                  <c:v>43677</c:v>
                </c:pt>
                <c:pt idx="83">
                  <c:v>43707</c:v>
                </c:pt>
                <c:pt idx="84">
                  <c:v>43738</c:v>
                </c:pt>
                <c:pt idx="85">
                  <c:v>43769</c:v>
                </c:pt>
                <c:pt idx="86">
                  <c:v>43798</c:v>
                </c:pt>
                <c:pt idx="87">
                  <c:v>43830</c:v>
                </c:pt>
                <c:pt idx="88">
                  <c:v>43861</c:v>
                </c:pt>
                <c:pt idx="89">
                  <c:v>43889</c:v>
                </c:pt>
                <c:pt idx="90">
                  <c:v>43921</c:v>
                </c:pt>
                <c:pt idx="91">
                  <c:v>43951</c:v>
                </c:pt>
                <c:pt idx="92">
                  <c:v>43980</c:v>
                </c:pt>
                <c:pt idx="93">
                  <c:v>44012</c:v>
                </c:pt>
                <c:pt idx="94">
                  <c:v>44043</c:v>
                </c:pt>
                <c:pt idx="95">
                  <c:v>44074</c:v>
                </c:pt>
                <c:pt idx="96">
                  <c:v>44104</c:v>
                </c:pt>
                <c:pt idx="97">
                  <c:v>44134</c:v>
                </c:pt>
                <c:pt idx="98">
                  <c:v>44165</c:v>
                </c:pt>
                <c:pt idx="99">
                  <c:v>44196</c:v>
                </c:pt>
                <c:pt idx="100">
                  <c:v>44225</c:v>
                </c:pt>
                <c:pt idx="101">
                  <c:v>44253</c:v>
                </c:pt>
                <c:pt idx="102">
                  <c:v>44286</c:v>
                </c:pt>
                <c:pt idx="103">
                  <c:v>44316</c:v>
                </c:pt>
                <c:pt idx="104">
                  <c:v>44347</c:v>
                </c:pt>
                <c:pt idx="105">
                  <c:v>44377</c:v>
                </c:pt>
                <c:pt idx="106">
                  <c:v>44407</c:v>
                </c:pt>
                <c:pt idx="107">
                  <c:v>44439</c:v>
                </c:pt>
                <c:pt idx="108">
                  <c:v>44469</c:v>
                </c:pt>
                <c:pt idx="109">
                  <c:v>44498</c:v>
                </c:pt>
                <c:pt idx="110">
                  <c:v>44530</c:v>
                </c:pt>
                <c:pt idx="111">
                  <c:v>44561</c:v>
                </c:pt>
                <c:pt idx="112">
                  <c:v>44592</c:v>
                </c:pt>
                <c:pt idx="113">
                  <c:v>44620</c:v>
                </c:pt>
                <c:pt idx="114">
                  <c:v>44651</c:v>
                </c:pt>
                <c:pt idx="115">
                  <c:v>44680</c:v>
                </c:pt>
                <c:pt idx="116">
                  <c:v>44712</c:v>
                </c:pt>
                <c:pt idx="117">
                  <c:v>44742</c:v>
                </c:pt>
                <c:pt idx="118">
                  <c:v>44771</c:v>
                </c:pt>
                <c:pt idx="119">
                  <c:v>44804</c:v>
                </c:pt>
                <c:pt idx="120">
                  <c:v>44834</c:v>
                </c:pt>
              </c:numCache>
            </c:numRef>
          </c:cat>
          <c:val>
            <c:numRef>
              <c:f>'3 - Lessons'!$L$14:$L$134</c:f>
              <c:numCache>
                <c:formatCode>"$"#,##0</c:formatCode>
                <c:ptCount val="121"/>
                <c:pt idx="0">
                  <c:v>100000</c:v>
                </c:pt>
                <c:pt idx="1">
                  <c:v>98180.180800000002</c:v>
                </c:pt>
                <c:pt idx="2">
                  <c:v>98739.315496225347</c:v>
                </c:pt>
                <c:pt idx="3">
                  <c:v>99626.186399871454</c:v>
                </c:pt>
                <c:pt idx="4">
                  <c:v>104726.06482934699</c:v>
                </c:pt>
                <c:pt idx="5">
                  <c:v>106062.24908632097</c:v>
                </c:pt>
                <c:pt idx="6">
                  <c:v>110087.4040314903</c:v>
                </c:pt>
                <c:pt idx="7">
                  <c:v>112202.44341964576</c:v>
                </c:pt>
                <c:pt idx="8">
                  <c:v>114848.01153687696</c:v>
                </c:pt>
                <c:pt idx="9">
                  <c:v>113312.05122808849</c:v>
                </c:pt>
                <c:pt idx="10">
                  <c:v>119167.66336883577</c:v>
                </c:pt>
                <c:pt idx="11">
                  <c:v>115593.54605373678</c:v>
                </c:pt>
                <c:pt idx="12">
                  <c:v>119265.09761962319</c:v>
                </c:pt>
                <c:pt idx="13">
                  <c:v>124787.87429351872</c:v>
                </c:pt>
                <c:pt idx="14">
                  <c:v>128486.2991267405</c:v>
                </c:pt>
                <c:pt idx="15">
                  <c:v>131801.56596055414</c:v>
                </c:pt>
                <c:pt idx="16">
                  <c:v>127155.78745913805</c:v>
                </c:pt>
                <c:pt idx="17">
                  <c:v>132943.3817982318</c:v>
                </c:pt>
                <c:pt idx="18">
                  <c:v>134045.67958837436</c:v>
                </c:pt>
                <c:pt idx="19">
                  <c:v>134977.50758025335</c:v>
                </c:pt>
                <c:pt idx="20">
                  <c:v>138109.84326822089</c:v>
                </c:pt>
                <c:pt idx="21">
                  <c:v>140960.2680161013</c:v>
                </c:pt>
                <c:pt idx="22">
                  <c:v>139066.10468837645</c:v>
                </c:pt>
                <c:pt idx="23">
                  <c:v>144554.14269206827</c:v>
                </c:pt>
                <c:pt idx="24">
                  <c:v>142572.96571908385</c:v>
                </c:pt>
                <c:pt idx="25">
                  <c:v>145930.68281510251</c:v>
                </c:pt>
                <c:pt idx="26">
                  <c:v>149939.67594033075</c:v>
                </c:pt>
                <c:pt idx="27">
                  <c:v>149559.70616060687</c:v>
                </c:pt>
                <c:pt idx="28">
                  <c:v>145128.36722804184</c:v>
                </c:pt>
                <c:pt idx="29">
                  <c:v>153285.24281622726</c:v>
                </c:pt>
                <c:pt idx="30">
                  <c:v>150884.60584002404</c:v>
                </c:pt>
                <c:pt idx="31">
                  <c:v>152368.39479370165</c:v>
                </c:pt>
                <c:pt idx="32">
                  <c:v>154327.2620755872</c:v>
                </c:pt>
                <c:pt idx="33">
                  <c:v>151213.58378649363</c:v>
                </c:pt>
                <c:pt idx="34">
                  <c:v>154629.37873185857</c:v>
                </c:pt>
                <c:pt idx="35">
                  <c:v>145204.70263521391</c:v>
                </c:pt>
                <c:pt idx="36">
                  <c:v>141526.96954324542</c:v>
                </c:pt>
                <c:pt idx="37">
                  <c:v>153565.20262288486</c:v>
                </c:pt>
                <c:pt idx="38">
                  <c:v>154126.49510942691</c:v>
                </c:pt>
                <c:pt idx="39">
                  <c:v>151461.49234122486</c:v>
                </c:pt>
                <c:pt idx="40">
                  <c:v>143921.33091229535</c:v>
                </c:pt>
                <c:pt idx="41">
                  <c:v>143801.86839270988</c:v>
                </c:pt>
                <c:pt idx="42">
                  <c:v>153467.1117827392</c:v>
                </c:pt>
                <c:pt idx="43">
                  <c:v>154072.55675773206</c:v>
                </c:pt>
                <c:pt idx="44">
                  <c:v>156692.95947924675</c:v>
                </c:pt>
                <c:pt idx="45">
                  <c:v>157225.7105273015</c:v>
                </c:pt>
                <c:pt idx="46">
                  <c:v>162963.8081095519</c:v>
                </c:pt>
                <c:pt idx="47">
                  <c:v>163158.96973649441</c:v>
                </c:pt>
                <c:pt idx="48">
                  <c:v>163160.52574165692</c:v>
                </c:pt>
                <c:pt idx="49">
                  <c:v>160331.80779102119</c:v>
                </c:pt>
                <c:pt idx="50">
                  <c:v>166238.17698313165</c:v>
                </c:pt>
                <c:pt idx="51">
                  <c:v>169616.74084896402</c:v>
                </c:pt>
                <c:pt idx="52">
                  <c:v>172651.98917418733</c:v>
                </c:pt>
                <c:pt idx="53">
                  <c:v>179435.74480682492</c:v>
                </c:pt>
                <c:pt idx="54">
                  <c:v>179665.75586207362</c:v>
                </c:pt>
                <c:pt idx="55">
                  <c:v>181449.15408791174</c:v>
                </c:pt>
                <c:pt idx="56">
                  <c:v>184009.93674564757</c:v>
                </c:pt>
                <c:pt idx="57">
                  <c:v>185185.99706224084</c:v>
                </c:pt>
                <c:pt idx="58">
                  <c:v>188992.34430526759</c:v>
                </c:pt>
                <c:pt idx="59">
                  <c:v>189543.75732724974</c:v>
                </c:pt>
                <c:pt idx="60">
                  <c:v>193353.60902614705</c:v>
                </c:pt>
                <c:pt idx="61">
                  <c:v>197909.81280460008</c:v>
                </c:pt>
                <c:pt idx="62">
                  <c:v>203959.09603959208</c:v>
                </c:pt>
                <c:pt idx="63">
                  <c:v>206422.91253763196</c:v>
                </c:pt>
                <c:pt idx="64">
                  <c:v>218056.73655723548</c:v>
                </c:pt>
                <c:pt idx="65">
                  <c:v>210128.11010028431</c:v>
                </c:pt>
                <c:pt idx="66">
                  <c:v>204401.51960455344</c:v>
                </c:pt>
                <c:pt idx="67">
                  <c:v>205457.90743597291</c:v>
                </c:pt>
                <c:pt idx="68">
                  <c:v>210452.39192615025</c:v>
                </c:pt>
                <c:pt idx="69">
                  <c:v>211683.98100029846</c:v>
                </c:pt>
                <c:pt idx="70">
                  <c:v>219526.14260999305</c:v>
                </c:pt>
                <c:pt idx="71">
                  <c:v>226533.38129934279</c:v>
                </c:pt>
                <c:pt idx="72">
                  <c:v>227885.35381307511</c:v>
                </c:pt>
                <c:pt idx="73">
                  <c:v>212137.50735183791</c:v>
                </c:pt>
                <c:pt idx="74">
                  <c:v>216072.51449612202</c:v>
                </c:pt>
                <c:pt idx="75">
                  <c:v>197028.83270713504</c:v>
                </c:pt>
                <c:pt idx="76">
                  <c:v>212804.06638541975</c:v>
                </c:pt>
                <c:pt idx="77">
                  <c:v>219702.29469842871</c:v>
                </c:pt>
                <c:pt idx="78">
                  <c:v>223670.24227247885</c:v>
                </c:pt>
                <c:pt idx="79">
                  <c:v>232807.71451698759</c:v>
                </c:pt>
                <c:pt idx="80">
                  <c:v>217961.28952105902</c:v>
                </c:pt>
                <c:pt idx="81">
                  <c:v>233133.6526968003</c:v>
                </c:pt>
                <c:pt idx="82">
                  <c:v>236658.50133879483</c:v>
                </c:pt>
                <c:pt idx="83">
                  <c:v>232696.04238050189</c:v>
                </c:pt>
                <c:pt idx="84">
                  <c:v>237234.28490613165</c:v>
                </c:pt>
                <c:pt idx="85">
                  <c:v>242478.25862495339</c:v>
                </c:pt>
                <c:pt idx="86">
                  <c:v>251255.54919005017</c:v>
                </c:pt>
                <c:pt idx="87">
                  <c:v>258545.92492912782</c:v>
                </c:pt>
                <c:pt idx="88">
                  <c:v>258441.51853366045</c:v>
                </c:pt>
                <c:pt idx="89">
                  <c:v>237981.80085403824</c:v>
                </c:pt>
                <c:pt idx="90">
                  <c:v>208176.2890064001</c:v>
                </c:pt>
                <c:pt idx="91">
                  <c:v>234611.24904673296</c:v>
                </c:pt>
                <c:pt idx="92">
                  <c:v>245789.35127592686</c:v>
                </c:pt>
                <c:pt idx="93">
                  <c:v>250155.78091293169</c:v>
                </c:pt>
                <c:pt idx="94">
                  <c:v>264888.01770140126</c:v>
                </c:pt>
                <c:pt idx="95">
                  <c:v>283376.32190874033</c:v>
                </c:pt>
                <c:pt idx="96">
                  <c:v>272764.60041274992</c:v>
                </c:pt>
                <c:pt idx="97">
                  <c:v>265963.60324548441</c:v>
                </c:pt>
                <c:pt idx="98">
                  <c:v>294894.27558263385</c:v>
                </c:pt>
                <c:pt idx="99">
                  <c:v>305808.4398213799</c:v>
                </c:pt>
                <c:pt idx="100">
                  <c:v>302692.12123939628</c:v>
                </c:pt>
                <c:pt idx="101">
                  <c:v>311108.61127652804</c:v>
                </c:pt>
                <c:pt idx="102">
                  <c:v>325216.14858564571</c:v>
                </c:pt>
                <c:pt idx="103">
                  <c:v>342423.48037893063</c:v>
                </c:pt>
                <c:pt idx="104">
                  <c:v>344671.84928469872</c:v>
                </c:pt>
                <c:pt idx="105">
                  <c:v>352381.82318748813</c:v>
                </c:pt>
                <c:pt idx="106">
                  <c:v>360984.34902701637</c:v>
                </c:pt>
                <c:pt idx="107">
                  <c:v>371727.20137987589</c:v>
                </c:pt>
                <c:pt idx="108">
                  <c:v>354446.55169208901</c:v>
                </c:pt>
                <c:pt idx="109">
                  <c:v>379315.75877727143</c:v>
                </c:pt>
                <c:pt idx="110">
                  <c:v>376268.02292195911</c:v>
                </c:pt>
                <c:pt idx="111">
                  <c:v>393642.96270446706</c:v>
                </c:pt>
                <c:pt idx="112">
                  <c:v>372881.74867058935</c:v>
                </c:pt>
                <c:pt idx="113">
                  <c:v>361875.39995948831</c:v>
                </c:pt>
                <c:pt idx="114">
                  <c:v>375447.72030579671</c:v>
                </c:pt>
                <c:pt idx="115">
                  <c:v>342495.0380788456</c:v>
                </c:pt>
                <c:pt idx="116">
                  <c:v>343268.1274344087</c:v>
                </c:pt>
                <c:pt idx="117">
                  <c:v>314918.25126831792</c:v>
                </c:pt>
                <c:pt idx="118">
                  <c:v>343918.28888117167</c:v>
                </c:pt>
                <c:pt idx="119">
                  <c:v>329885.753773748</c:v>
                </c:pt>
                <c:pt idx="120">
                  <c:v>299496.97503328871</c:v>
                </c:pt>
              </c:numCache>
            </c:numRef>
          </c:val>
          <c:smooth val="0"/>
          <c:extLst>
            <c:ext xmlns:c16="http://schemas.microsoft.com/office/drawing/2014/chart" uri="{C3380CC4-5D6E-409C-BE32-E72D297353CC}">
              <c16:uniqueId val="{00000004-4049-43BB-A66E-ADC4F8AC28BC}"/>
            </c:ext>
          </c:extLst>
        </c:ser>
        <c:ser>
          <c:idx val="3"/>
          <c:order val="3"/>
          <c:tx>
            <c:strRef>
              <c:f>'3 - Lessons'!$M$13</c:f>
              <c:strCache>
                <c:ptCount val="1"/>
                <c:pt idx="0">
                  <c:v>Small Caps</c:v>
                </c:pt>
              </c:strCache>
            </c:strRef>
          </c:tx>
          <c:spPr>
            <a:ln w="19050" cap="rnd">
              <a:solidFill>
                <a:schemeClr val="accent1">
                  <a:lumMod val="75000"/>
                </a:schemeClr>
              </a:solidFill>
              <a:prstDash val="solid"/>
              <a:round/>
            </a:ln>
            <a:effectLst/>
          </c:spPr>
          <c:marker>
            <c:symbol val="none"/>
          </c:marker>
          <c:dPt>
            <c:idx val="120"/>
            <c:marker>
              <c:symbol val="circle"/>
              <c:size val="5"/>
              <c:spPr>
                <a:solidFill>
                  <a:srgbClr val="002060"/>
                </a:solidFill>
                <a:ln w="9525">
                  <a:noFill/>
                </a:ln>
                <a:effectLst/>
              </c:spPr>
            </c:marker>
            <c:bubble3D val="0"/>
            <c:extLst>
              <c:ext xmlns:c16="http://schemas.microsoft.com/office/drawing/2014/chart" uri="{C3380CC4-5D6E-409C-BE32-E72D297353CC}">
                <c16:uniqueId val="{00000005-4049-43BB-A66E-ADC4F8AC28BC}"/>
              </c:ext>
            </c:extLst>
          </c:dPt>
          <c:dLbls>
            <c:dLbl>
              <c:idx val="120"/>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5-4049-43BB-A66E-ADC4F8AC28BC}"/>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002060"/>
                    </a:solidFill>
                    <a:latin typeface="Century Gothic" panose="020B0502020202020204" pitchFamily="34" charset="0"/>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'3 - Lessons'!$C$14:$C$134</c:f>
              <c:numCache>
                <c:formatCode>m/d/yyyy</c:formatCode>
                <c:ptCount val="121"/>
                <c:pt idx="0">
                  <c:v>41180</c:v>
                </c:pt>
                <c:pt idx="1">
                  <c:v>41213</c:v>
                </c:pt>
                <c:pt idx="2">
                  <c:v>41243</c:v>
                </c:pt>
                <c:pt idx="3">
                  <c:v>41274</c:v>
                </c:pt>
                <c:pt idx="4">
                  <c:v>41305</c:v>
                </c:pt>
                <c:pt idx="5">
                  <c:v>41333</c:v>
                </c:pt>
                <c:pt idx="6">
                  <c:v>41362</c:v>
                </c:pt>
                <c:pt idx="7">
                  <c:v>41394</c:v>
                </c:pt>
                <c:pt idx="8">
                  <c:v>41425</c:v>
                </c:pt>
                <c:pt idx="9">
                  <c:v>41453</c:v>
                </c:pt>
                <c:pt idx="10">
                  <c:v>41486</c:v>
                </c:pt>
                <c:pt idx="11">
                  <c:v>41516</c:v>
                </c:pt>
                <c:pt idx="12">
                  <c:v>41547</c:v>
                </c:pt>
                <c:pt idx="13">
                  <c:v>41578</c:v>
                </c:pt>
                <c:pt idx="14">
                  <c:v>41607</c:v>
                </c:pt>
                <c:pt idx="15">
                  <c:v>41639</c:v>
                </c:pt>
                <c:pt idx="16">
                  <c:v>41670</c:v>
                </c:pt>
                <c:pt idx="17">
                  <c:v>41698</c:v>
                </c:pt>
                <c:pt idx="18">
                  <c:v>41729</c:v>
                </c:pt>
                <c:pt idx="19">
                  <c:v>41759</c:v>
                </c:pt>
                <c:pt idx="20">
                  <c:v>41789</c:v>
                </c:pt>
                <c:pt idx="21">
                  <c:v>41820</c:v>
                </c:pt>
                <c:pt idx="22">
                  <c:v>41851</c:v>
                </c:pt>
                <c:pt idx="23">
                  <c:v>41880</c:v>
                </c:pt>
                <c:pt idx="24">
                  <c:v>41912</c:v>
                </c:pt>
                <c:pt idx="25">
                  <c:v>41943</c:v>
                </c:pt>
                <c:pt idx="26">
                  <c:v>41971</c:v>
                </c:pt>
                <c:pt idx="27">
                  <c:v>42004</c:v>
                </c:pt>
                <c:pt idx="28">
                  <c:v>42034</c:v>
                </c:pt>
                <c:pt idx="29">
                  <c:v>42062</c:v>
                </c:pt>
                <c:pt idx="30">
                  <c:v>42094</c:v>
                </c:pt>
                <c:pt idx="31">
                  <c:v>42124</c:v>
                </c:pt>
                <c:pt idx="32">
                  <c:v>42153</c:v>
                </c:pt>
                <c:pt idx="33">
                  <c:v>42185</c:v>
                </c:pt>
                <c:pt idx="34">
                  <c:v>42216</c:v>
                </c:pt>
                <c:pt idx="35">
                  <c:v>42247</c:v>
                </c:pt>
                <c:pt idx="36">
                  <c:v>42277</c:v>
                </c:pt>
                <c:pt idx="37">
                  <c:v>42307</c:v>
                </c:pt>
                <c:pt idx="38">
                  <c:v>42338</c:v>
                </c:pt>
                <c:pt idx="39">
                  <c:v>42369</c:v>
                </c:pt>
                <c:pt idx="40">
                  <c:v>42398</c:v>
                </c:pt>
                <c:pt idx="41">
                  <c:v>42429</c:v>
                </c:pt>
                <c:pt idx="42">
                  <c:v>42460</c:v>
                </c:pt>
                <c:pt idx="43">
                  <c:v>42489</c:v>
                </c:pt>
                <c:pt idx="44">
                  <c:v>42521</c:v>
                </c:pt>
                <c:pt idx="45">
                  <c:v>42551</c:v>
                </c:pt>
                <c:pt idx="46">
                  <c:v>42580</c:v>
                </c:pt>
                <c:pt idx="47">
                  <c:v>42613</c:v>
                </c:pt>
                <c:pt idx="48">
                  <c:v>42643</c:v>
                </c:pt>
                <c:pt idx="49">
                  <c:v>42674</c:v>
                </c:pt>
                <c:pt idx="50">
                  <c:v>42704</c:v>
                </c:pt>
                <c:pt idx="51">
                  <c:v>42734</c:v>
                </c:pt>
                <c:pt idx="52">
                  <c:v>42766</c:v>
                </c:pt>
                <c:pt idx="53">
                  <c:v>42794</c:v>
                </c:pt>
                <c:pt idx="54">
                  <c:v>42825</c:v>
                </c:pt>
                <c:pt idx="55">
                  <c:v>42853</c:v>
                </c:pt>
                <c:pt idx="56">
                  <c:v>42886</c:v>
                </c:pt>
                <c:pt idx="57">
                  <c:v>42916</c:v>
                </c:pt>
                <c:pt idx="58">
                  <c:v>42947</c:v>
                </c:pt>
                <c:pt idx="59">
                  <c:v>42978</c:v>
                </c:pt>
                <c:pt idx="60">
                  <c:v>43007</c:v>
                </c:pt>
                <c:pt idx="61">
                  <c:v>43039</c:v>
                </c:pt>
                <c:pt idx="62">
                  <c:v>43069</c:v>
                </c:pt>
                <c:pt idx="63">
                  <c:v>43098</c:v>
                </c:pt>
                <c:pt idx="64">
                  <c:v>43131</c:v>
                </c:pt>
                <c:pt idx="65">
                  <c:v>43159</c:v>
                </c:pt>
                <c:pt idx="66">
                  <c:v>43189</c:v>
                </c:pt>
                <c:pt idx="67">
                  <c:v>43220</c:v>
                </c:pt>
                <c:pt idx="68">
                  <c:v>43251</c:v>
                </c:pt>
                <c:pt idx="69">
                  <c:v>43280</c:v>
                </c:pt>
                <c:pt idx="70">
                  <c:v>43312</c:v>
                </c:pt>
                <c:pt idx="71">
                  <c:v>43343</c:v>
                </c:pt>
                <c:pt idx="72">
                  <c:v>43371</c:v>
                </c:pt>
                <c:pt idx="73">
                  <c:v>43404</c:v>
                </c:pt>
                <c:pt idx="74">
                  <c:v>43434</c:v>
                </c:pt>
                <c:pt idx="75">
                  <c:v>43465</c:v>
                </c:pt>
                <c:pt idx="76">
                  <c:v>43496</c:v>
                </c:pt>
                <c:pt idx="77">
                  <c:v>43524</c:v>
                </c:pt>
                <c:pt idx="78">
                  <c:v>43553</c:v>
                </c:pt>
                <c:pt idx="79">
                  <c:v>43585</c:v>
                </c:pt>
                <c:pt idx="80">
                  <c:v>43616</c:v>
                </c:pt>
                <c:pt idx="81">
                  <c:v>43644</c:v>
                </c:pt>
                <c:pt idx="82">
                  <c:v>43677</c:v>
                </c:pt>
                <c:pt idx="83">
                  <c:v>43707</c:v>
                </c:pt>
                <c:pt idx="84">
                  <c:v>43738</c:v>
                </c:pt>
                <c:pt idx="85">
                  <c:v>43769</c:v>
                </c:pt>
                <c:pt idx="86">
                  <c:v>43798</c:v>
                </c:pt>
                <c:pt idx="87">
                  <c:v>43830</c:v>
                </c:pt>
                <c:pt idx="88">
                  <c:v>43861</c:v>
                </c:pt>
                <c:pt idx="89">
                  <c:v>43889</c:v>
                </c:pt>
                <c:pt idx="90">
                  <c:v>43921</c:v>
                </c:pt>
                <c:pt idx="91">
                  <c:v>43951</c:v>
                </c:pt>
                <c:pt idx="92">
                  <c:v>43980</c:v>
                </c:pt>
                <c:pt idx="93">
                  <c:v>44012</c:v>
                </c:pt>
                <c:pt idx="94">
                  <c:v>44043</c:v>
                </c:pt>
                <c:pt idx="95">
                  <c:v>44074</c:v>
                </c:pt>
                <c:pt idx="96">
                  <c:v>44104</c:v>
                </c:pt>
                <c:pt idx="97">
                  <c:v>44134</c:v>
                </c:pt>
                <c:pt idx="98">
                  <c:v>44165</c:v>
                </c:pt>
                <c:pt idx="99">
                  <c:v>44196</c:v>
                </c:pt>
                <c:pt idx="100">
                  <c:v>44225</c:v>
                </c:pt>
                <c:pt idx="101">
                  <c:v>44253</c:v>
                </c:pt>
                <c:pt idx="102">
                  <c:v>44286</c:v>
                </c:pt>
                <c:pt idx="103">
                  <c:v>44316</c:v>
                </c:pt>
                <c:pt idx="104">
                  <c:v>44347</c:v>
                </c:pt>
                <c:pt idx="105">
                  <c:v>44377</c:v>
                </c:pt>
                <c:pt idx="106">
                  <c:v>44407</c:v>
                </c:pt>
                <c:pt idx="107">
                  <c:v>44439</c:v>
                </c:pt>
                <c:pt idx="108">
                  <c:v>44469</c:v>
                </c:pt>
                <c:pt idx="109">
                  <c:v>44498</c:v>
                </c:pt>
                <c:pt idx="110">
                  <c:v>44530</c:v>
                </c:pt>
                <c:pt idx="111">
                  <c:v>44561</c:v>
                </c:pt>
                <c:pt idx="112">
                  <c:v>44592</c:v>
                </c:pt>
                <c:pt idx="113">
                  <c:v>44620</c:v>
                </c:pt>
                <c:pt idx="114">
                  <c:v>44651</c:v>
                </c:pt>
                <c:pt idx="115">
                  <c:v>44680</c:v>
                </c:pt>
                <c:pt idx="116">
                  <c:v>44712</c:v>
                </c:pt>
                <c:pt idx="117">
                  <c:v>44742</c:v>
                </c:pt>
                <c:pt idx="118">
                  <c:v>44771</c:v>
                </c:pt>
                <c:pt idx="119">
                  <c:v>44804</c:v>
                </c:pt>
                <c:pt idx="120">
                  <c:v>44834</c:v>
                </c:pt>
              </c:numCache>
            </c:numRef>
          </c:cat>
          <c:val>
            <c:numRef>
              <c:f>'3 - Lessons'!$M$14:$M$134</c:f>
              <c:numCache>
                <c:formatCode>"$"#,##0</c:formatCode>
                <c:ptCount val="121"/>
                <c:pt idx="0">
                  <c:v>100000</c:v>
                </c:pt>
                <c:pt idx="1">
                  <c:v>97830.772400000002</c:v>
                </c:pt>
                <c:pt idx="2">
                  <c:v>98370.085507772601</c:v>
                </c:pt>
                <c:pt idx="3">
                  <c:v>101922.83161549183</c:v>
                </c:pt>
                <c:pt idx="4">
                  <c:v>108283.75022720463</c:v>
                </c:pt>
                <c:pt idx="5">
                  <c:v>109371.67262610359</c:v>
                </c:pt>
                <c:pt idx="6">
                  <c:v>114465.52265779031</c:v>
                </c:pt>
                <c:pt idx="7">
                  <c:v>114065.50228506858</c:v>
                </c:pt>
                <c:pt idx="8">
                  <c:v>118550.54334859867</c:v>
                </c:pt>
                <c:pt idx="9">
                  <c:v>117580.80433779745</c:v>
                </c:pt>
                <c:pt idx="10">
                  <c:v>126169.24374353864</c:v>
                </c:pt>
                <c:pt idx="11">
                  <c:v>122182.89746853548</c:v>
                </c:pt>
                <c:pt idx="12">
                  <c:v>130111.01395870211</c:v>
                </c:pt>
                <c:pt idx="13">
                  <c:v>133259.74213202717</c:v>
                </c:pt>
                <c:pt idx="14">
                  <c:v>138532.03230211532</c:v>
                </c:pt>
                <c:pt idx="15">
                  <c:v>141322.83420747871</c:v>
                </c:pt>
                <c:pt idx="16">
                  <c:v>137402.64802911409</c:v>
                </c:pt>
                <c:pt idx="17">
                  <c:v>143968.96393940671</c:v>
                </c:pt>
                <c:pt idx="18">
                  <c:v>142893.47978653834</c:v>
                </c:pt>
                <c:pt idx="19">
                  <c:v>137538.36072712063</c:v>
                </c:pt>
                <c:pt idx="20">
                  <c:v>138619.20799797011</c:v>
                </c:pt>
                <c:pt idx="21">
                  <c:v>145927.23898127262</c:v>
                </c:pt>
                <c:pt idx="22">
                  <c:v>137132.03734710993</c:v>
                </c:pt>
                <c:pt idx="23">
                  <c:v>143755.04438808723</c:v>
                </c:pt>
                <c:pt idx="24">
                  <c:v>135238.52691709224</c:v>
                </c:pt>
                <c:pt idx="25">
                  <c:v>144155.48135318715</c:v>
                </c:pt>
                <c:pt idx="26">
                  <c:v>144316.2611473765</c:v>
                </c:pt>
                <c:pt idx="27">
                  <c:v>148490.30810165987</c:v>
                </c:pt>
                <c:pt idx="28">
                  <c:v>143624.20438115011</c:v>
                </c:pt>
                <c:pt idx="29">
                  <c:v>152164.70509329898</c:v>
                </c:pt>
                <c:pt idx="30">
                  <c:v>154862.36726258078</c:v>
                </c:pt>
                <c:pt idx="31">
                  <c:v>150890.254397329</c:v>
                </c:pt>
                <c:pt idx="32">
                  <c:v>154264.67713388431</c:v>
                </c:pt>
                <c:pt idx="33">
                  <c:v>155472.49967394388</c:v>
                </c:pt>
                <c:pt idx="34">
                  <c:v>153765.57689479113</c:v>
                </c:pt>
                <c:pt idx="35">
                  <c:v>144061.43225955433</c:v>
                </c:pt>
                <c:pt idx="36">
                  <c:v>136963.69260338752</c:v>
                </c:pt>
                <c:pt idx="37">
                  <c:v>144664.76247413052</c:v>
                </c:pt>
                <c:pt idx="38">
                  <c:v>149380.73680539633</c:v>
                </c:pt>
                <c:pt idx="39">
                  <c:v>141875.12185100865</c:v>
                </c:pt>
                <c:pt idx="40">
                  <c:v>129705.75631796524</c:v>
                </c:pt>
                <c:pt idx="41">
                  <c:v>129416.01144101008</c:v>
                </c:pt>
                <c:pt idx="42">
                  <c:v>139779.68057952926</c:v>
                </c:pt>
                <c:pt idx="43">
                  <c:v>142117.13804101929</c:v>
                </c:pt>
                <c:pt idx="44">
                  <c:v>145301.12400641906</c:v>
                </c:pt>
                <c:pt idx="45">
                  <c:v>145275.86097221673</c:v>
                </c:pt>
                <c:pt idx="46">
                  <c:v>153754.5383716214</c:v>
                </c:pt>
                <c:pt idx="47">
                  <c:v>156497.67016937328</c:v>
                </c:pt>
                <c:pt idx="48">
                  <c:v>158179.41306923144</c:v>
                </c:pt>
                <c:pt idx="49">
                  <c:v>150907.82683527056</c:v>
                </c:pt>
                <c:pt idx="50">
                  <c:v>167603.19735075434</c:v>
                </c:pt>
                <c:pt idx="51">
                  <c:v>172446.21509415764</c:v>
                </c:pt>
                <c:pt idx="52">
                  <c:v>172932.14597232806</c:v>
                </c:pt>
                <c:pt idx="53">
                  <c:v>176269.8161113133</c:v>
                </c:pt>
                <c:pt idx="54">
                  <c:v>176304.04628710469</c:v>
                </c:pt>
                <c:pt idx="55">
                  <c:v>178330.23993250431</c:v>
                </c:pt>
                <c:pt idx="56">
                  <c:v>174816.48740205375</c:v>
                </c:pt>
                <c:pt idx="57">
                  <c:v>180715.51191014794</c:v>
                </c:pt>
                <c:pt idx="58">
                  <c:v>182253.22742961187</c:v>
                </c:pt>
                <c:pt idx="59">
                  <c:v>179960.73570729315</c:v>
                </c:pt>
                <c:pt idx="60">
                  <c:v>191292.50619268173</c:v>
                </c:pt>
                <c:pt idx="61">
                  <c:v>192686.73320719681</c:v>
                </c:pt>
                <c:pt idx="62">
                  <c:v>198353.9955181331</c:v>
                </c:pt>
                <c:pt idx="63">
                  <c:v>197565.62625676853</c:v>
                </c:pt>
                <c:pt idx="64">
                  <c:v>202619.43518806095</c:v>
                </c:pt>
                <c:pt idx="65">
                  <c:v>194831.37424587531</c:v>
                </c:pt>
                <c:pt idx="66">
                  <c:v>197218.81452611936</c:v>
                </c:pt>
                <c:pt idx="67">
                  <c:v>199154.25415996026</c:v>
                </c:pt>
                <c:pt idx="68">
                  <c:v>211429.2725951777</c:v>
                </c:pt>
                <c:pt idx="69">
                  <c:v>212728.22829149867</c:v>
                </c:pt>
                <c:pt idx="70">
                  <c:v>216229.0631334318</c:v>
                </c:pt>
                <c:pt idx="71">
                  <c:v>225549.85042718658</c:v>
                </c:pt>
                <c:pt idx="72">
                  <c:v>220309.8397629864</c:v>
                </c:pt>
                <c:pt idx="73">
                  <c:v>196102.5404562779</c:v>
                </c:pt>
                <c:pt idx="74">
                  <c:v>199487.89273401667</c:v>
                </c:pt>
                <c:pt idx="75">
                  <c:v>175632.64975506146</c:v>
                </c:pt>
                <c:pt idx="76">
                  <c:v>195517.58516441478</c:v>
                </c:pt>
                <c:pt idx="77">
                  <c:v>205643.67356600618</c:v>
                </c:pt>
                <c:pt idx="78">
                  <c:v>201344.08838899588</c:v>
                </c:pt>
                <c:pt idx="79">
                  <c:v>208183.12290489607</c:v>
                </c:pt>
                <c:pt idx="80">
                  <c:v>191835.18198107087</c:v>
                </c:pt>
                <c:pt idx="81">
                  <c:v>205214.71619740565</c:v>
                </c:pt>
                <c:pt idx="82">
                  <c:v>206613.61258797074</c:v>
                </c:pt>
                <c:pt idx="83">
                  <c:v>196425.46435921601</c:v>
                </c:pt>
                <c:pt idx="84">
                  <c:v>200442.29399934391</c:v>
                </c:pt>
                <c:pt idx="85">
                  <c:v>205885.79076590133</c:v>
                </c:pt>
                <c:pt idx="86">
                  <c:v>214256.3267112959</c:v>
                </c:pt>
                <c:pt idx="87">
                  <c:v>220212.82357041861</c:v>
                </c:pt>
                <c:pt idx="88">
                  <c:v>213380.60400634989</c:v>
                </c:pt>
                <c:pt idx="89">
                  <c:v>194505.59805156625</c:v>
                </c:pt>
                <c:pt idx="90">
                  <c:v>152701.28788473533</c:v>
                </c:pt>
                <c:pt idx="91">
                  <c:v>173846.79112819678</c:v>
                </c:pt>
                <c:pt idx="92">
                  <c:v>185306.72935459728</c:v>
                </c:pt>
                <c:pt idx="93">
                  <c:v>191638.09177559821</c:v>
                </c:pt>
                <c:pt idx="94">
                  <c:v>197232.79664855177</c:v>
                </c:pt>
                <c:pt idx="95">
                  <c:v>208034.01289425697</c:v>
                </c:pt>
                <c:pt idx="96">
                  <c:v>201243.35291511778</c:v>
                </c:pt>
                <c:pt idx="97">
                  <c:v>205676.91101182075</c:v>
                </c:pt>
                <c:pt idx="98">
                  <c:v>243200.95836433515</c:v>
                </c:pt>
                <c:pt idx="99">
                  <c:v>264203.23619848443</c:v>
                </c:pt>
                <c:pt idx="100">
                  <c:v>277005.07798353833</c:v>
                </c:pt>
                <c:pt idx="101">
                  <c:v>294186.50243084924</c:v>
                </c:pt>
                <c:pt idx="102">
                  <c:v>298267.04484890704</c:v>
                </c:pt>
                <c:pt idx="103">
                  <c:v>303599.51527344866</c:v>
                </c:pt>
                <c:pt idx="104">
                  <c:v>304423.02537615364</c:v>
                </c:pt>
                <c:pt idx="105">
                  <c:v>310116.13626696606</c:v>
                </c:pt>
                <c:pt idx="106">
                  <c:v>298867.2192282817</c:v>
                </c:pt>
                <c:pt idx="107">
                  <c:v>305451.61912213714</c:v>
                </c:pt>
                <c:pt idx="108">
                  <c:v>296675.50996394188</c:v>
                </c:pt>
                <c:pt idx="109">
                  <c:v>309288.46871741419</c:v>
                </c:pt>
                <c:pt idx="110">
                  <c:v>295888.89406904799</c:v>
                </c:pt>
                <c:pt idx="111">
                  <c:v>302596.13991413917</c:v>
                </c:pt>
                <c:pt idx="112">
                  <c:v>273744.43919059495</c:v>
                </c:pt>
                <c:pt idx="113">
                  <c:v>276573.84036200272</c:v>
                </c:pt>
                <c:pt idx="114">
                  <c:v>279770.03469530225</c:v>
                </c:pt>
                <c:pt idx="115">
                  <c:v>252075.14293565773</c:v>
                </c:pt>
                <c:pt idx="116">
                  <c:v>252565.79442117226</c:v>
                </c:pt>
                <c:pt idx="117">
                  <c:v>231500.32713089118</c:v>
                </c:pt>
                <c:pt idx="118">
                  <c:v>255954.40581671515</c:v>
                </c:pt>
                <c:pt idx="119">
                  <c:v>250828.48781301605</c:v>
                </c:pt>
                <c:pt idx="120">
                  <c:v>226608.75741627318</c:v>
                </c:pt>
              </c:numCache>
            </c:numRef>
          </c:val>
          <c:smooth val="0"/>
          <c:extLst>
            <c:ext xmlns:c16="http://schemas.microsoft.com/office/drawing/2014/chart" uri="{C3380CC4-5D6E-409C-BE32-E72D297353CC}">
              <c16:uniqueId val="{00000006-4049-43BB-A66E-ADC4F8AC28BC}"/>
            </c:ext>
          </c:extLst>
        </c:ser>
        <c:ser>
          <c:idx val="4"/>
          <c:order val="4"/>
          <c:tx>
            <c:strRef>
              <c:f>'3 - Lessons'!$N$13</c:f>
              <c:strCache>
                <c:ptCount val="1"/>
                <c:pt idx="0">
                  <c:v>Intl. Stocks</c:v>
                </c:pt>
              </c:strCache>
            </c:strRef>
          </c:tx>
          <c:spPr>
            <a:ln w="19050" cap="rnd">
              <a:solidFill>
                <a:srgbClr val="7030A0"/>
              </a:solidFill>
              <a:round/>
            </a:ln>
            <a:effectLst/>
          </c:spPr>
          <c:marker>
            <c:symbol val="none"/>
          </c:marker>
          <c:dPt>
            <c:idx val="120"/>
            <c:marker>
              <c:symbol val="circle"/>
              <c:size val="5"/>
              <c:spPr>
                <a:solidFill>
                  <a:srgbClr val="7030A0"/>
                </a:solidFill>
                <a:ln w="9525">
                  <a:noFill/>
                </a:ln>
                <a:effectLst/>
              </c:spPr>
            </c:marker>
            <c:bubble3D val="0"/>
            <c:extLst>
              <c:ext xmlns:c16="http://schemas.microsoft.com/office/drawing/2014/chart" uri="{C3380CC4-5D6E-409C-BE32-E72D297353CC}">
                <c16:uniqueId val="{00000007-4049-43BB-A66E-ADC4F8AC28BC}"/>
              </c:ext>
            </c:extLst>
          </c:dPt>
          <c:dLbls>
            <c:dLbl>
              <c:idx val="120"/>
              <c:layout>
                <c:manualLayout>
                  <c:x val="1.0630080064551414E-16"/>
                  <c:y val="-1.6152174682589629E-2"/>
                </c:manualLayout>
              </c:layout>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7-4049-43BB-A66E-ADC4F8AC28BC}"/>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7030A0"/>
                    </a:solidFill>
                    <a:latin typeface="Century Gothic" panose="020B0502020202020204" pitchFamily="34" charset="0"/>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'3 - Lessons'!$C$14:$C$134</c:f>
              <c:numCache>
                <c:formatCode>m/d/yyyy</c:formatCode>
                <c:ptCount val="121"/>
                <c:pt idx="0">
                  <c:v>41180</c:v>
                </c:pt>
                <c:pt idx="1">
                  <c:v>41213</c:v>
                </c:pt>
                <c:pt idx="2">
                  <c:v>41243</c:v>
                </c:pt>
                <c:pt idx="3">
                  <c:v>41274</c:v>
                </c:pt>
                <c:pt idx="4">
                  <c:v>41305</c:v>
                </c:pt>
                <c:pt idx="5">
                  <c:v>41333</c:v>
                </c:pt>
                <c:pt idx="6">
                  <c:v>41362</c:v>
                </c:pt>
                <c:pt idx="7">
                  <c:v>41394</c:v>
                </c:pt>
                <c:pt idx="8">
                  <c:v>41425</c:v>
                </c:pt>
                <c:pt idx="9">
                  <c:v>41453</c:v>
                </c:pt>
                <c:pt idx="10">
                  <c:v>41486</c:v>
                </c:pt>
                <c:pt idx="11">
                  <c:v>41516</c:v>
                </c:pt>
                <c:pt idx="12">
                  <c:v>41547</c:v>
                </c:pt>
                <c:pt idx="13">
                  <c:v>41578</c:v>
                </c:pt>
                <c:pt idx="14">
                  <c:v>41607</c:v>
                </c:pt>
                <c:pt idx="15">
                  <c:v>41639</c:v>
                </c:pt>
                <c:pt idx="16">
                  <c:v>41670</c:v>
                </c:pt>
                <c:pt idx="17">
                  <c:v>41698</c:v>
                </c:pt>
                <c:pt idx="18">
                  <c:v>41729</c:v>
                </c:pt>
                <c:pt idx="19">
                  <c:v>41759</c:v>
                </c:pt>
                <c:pt idx="20">
                  <c:v>41789</c:v>
                </c:pt>
                <c:pt idx="21">
                  <c:v>41820</c:v>
                </c:pt>
                <c:pt idx="22">
                  <c:v>41851</c:v>
                </c:pt>
                <c:pt idx="23">
                  <c:v>41880</c:v>
                </c:pt>
                <c:pt idx="24">
                  <c:v>41912</c:v>
                </c:pt>
                <c:pt idx="25">
                  <c:v>41943</c:v>
                </c:pt>
                <c:pt idx="26">
                  <c:v>41971</c:v>
                </c:pt>
                <c:pt idx="27">
                  <c:v>42004</c:v>
                </c:pt>
                <c:pt idx="28">
                  <c:v>42034</c:v>
                </c:pt>
                <c:pt idx="29">
                  <c:v>42062</c:v>
                </c:pt>
                <c:pt idx="30">
                  <c:v>42094</c:v>
                </c:pt>
                <c:pt idx="31">
                  <c:v>42124</c:v>
                </c:pt>
                <c:pt idx="32">
                  <c:v>42153</c:v>
                </c:pt>
                <c:pt idx="33">
                  <c:v>42185</c:v>
                </c:pt>
                <c:pt idx="34">
                  <c:v>42216</c:v>
                </c:pt>
                <c:pt idx="35">
                  <c:v>42247</c:v>
                </c:pt>
                <c:pt idx="36">
                  <c:v>42277</c:v>
                </c:pt>
                <c:pt idx="37">
                  <c:v>42307</c:v>
                </c:pt>
                <c:pt idx="38">
                  <c:v>42338</c:v>
                </c:pt>
                <c:pt idx="39">
                  <c:v>42369</c:v>
                </c:pt>
                <c:pt idx="40">
                  <c:v>42398</c:v>
                </c:pt>
                <c:pt idx="41">
                  <c:v>42429</c:v>
                </c:pt>
                <c:pt idx="42">
                  <c:v>42460</c:v>
                </c:pt>
                <c:pt idx="43">
                  <c:v>42489</c:v>
                </c:pt>
                <c:pt idx="44">
                  <c:v>42521</c:v>
                </c:pt>
                <c:pt idx="45">
                  <c:v>42551</c:v>
                </c:pt>
                <c:pt idx="46">
                  <c:v>42580</c:v>
                </c:pt>
                <c:pt idx="47">
                  <c:v>42613</c:v>
                </c:pt>
                <c:pt idx="48">
                  <c:v>42643</c:v>
                </c:pt>
                <c:pt idx="49">
                  <c:v>42674</c:v>
                </c:pt>
                <c:pt idx="50">
                  <c:v>42704</c:v>
                </c:pt>
                <c:pt idx="51">
                  <c:v>42734</c:v>
                </c:pt>
                <c:pt idx="52">
                  <c:v>42766</c:v>
                </c:pt>
                <c:pt idx="53">
                  <c:v>42794</c:v>
                </c:pt>
                <c:pt idx="54">
                  <c:v>42825</c:v>
                </c:pt>
                <c:pt idx="55">
                  <c:v>42853</c:v>
                </c:pt>
                <c:pt idx="56">
                  <c:v>42886</c:v>
                </c:pt>
                <c:pt idx="57">
                  <c:v>42916</c:v>
                </c:pt>
                <c:pt idx="58">
                  <c:v>42947</c:v>
                </c:pt>
                <c:pt idx="59">
                  <c:v>42978</c:v>
                </c:pt>
                <c:pt idx="60">
                  <c:v>43007</c:v>
                </c:pt>
                <c:pt idx="61">
                  <c:v>43039</c:v>
                </c:pt>
                <c:pt idx="62">
                  <c:v>43069</c:v>
                </c:pt>
                <c:pt idx="63">
                  <c:v>43098</c:v>
                </c:pt>
                <c:pt idx="64">
                  <c:v>43131</c:v>
                </c:pt>
                <c:pt idx="65">
                  <c:v>43159</c:v>
                </c:pt>
                <c:pt idx="66">
                  <c:v>43189</c:v>
                </c:pt>
                <c:pt idx="67">
                  <c:v>43220</c:v>
                </c:pt>
                <c:pt idx="68">
                  <c:v>43251</c:v>
                </c:pt>
                <c:pt idx="69">
                  <c:v>43280</c:v>
                </c:pt>
                <c:pt idx="70">
                  <c:v>43312</c:v>
                </c:pt>
                <c:pt idx="71">
                  <c:v>43343</c:v>
                </c:pt>
                <c:pt idx="72">
                  <c:v>43371</c:v>
                </c:pt>
                <c:pt idx="73">
                  <c:v>43404</c:v>
                </c:pt>
                <c:pt idx="74">
                  <c:v>43434</c:v>
                </c:pt>
                <c:pt idx="75">
                  <c:v>43465</c:v>
                </c:pt>
                <c:pt idx="76">
                  <c:v>43496</c:v>
                </c:pt>
                <c:pt idx="77">
                  <c:v>43524</c:v>
                </c:pt>
                <c:pt idx="78">
                  <c:v>43553</c:v>
                </c:pt>
                <c:pt idx="79">
                  <c:v>43585</c:v>
                </c:pt>
                <c:pt idx="80">
                  <c:v>43616</c:v>
                </c:pt>
                <c:pt idx="81">
                  <c:v>43644</c:v>
                </c:pt>
                <c:pt idx="82">
                  <c:v>43677</c:v>
                </c:pt>
                <c:pt idx="83">
                  <c:v>43707</c:v>
                </c:pt>
                <c:pt idx="84">
                  <c:v>43738</c:v>
                </c:pt>
                <c:pt idx="85">
                  <c:v>43769</c:v>
                </c:pt>
                <c:pt idx="86">
                  <c:v>43798</c:v>
                </c:pt>
                <c:pt idx="87">
                  <c:v>43830</c:v>
                </c:pt>
                <c:pt idx="88">
                  <c:v>43861</c:v>
                </c:pt>
                <c:pt idx="89">
                  <c:v>43889</c:v>
                </c:pt>
                <c:pt idx="90">
                  <c:v>43921</c:v>
                </c:pt>
                <c:pt idx="91">
                  <c:v>43951</c:v>
                </c:pt>
                <c:pt idx="92">
                  <c:v>43980</c:v>
                </c:pt>
                <c:pt idx="93">
                  <c:v>44012</c:v>
                </c:pt>
                <c:pt idx="94">
                  <c:v>44043</c:v>
                </c:pt>
                <c:pt idx="95">
                  <c:v>44074</c:v>
                </c:pt>
                <c:pt idx="96">
                  <c:v>44104</c:v>
                </c:pt>
                <c:pt idx="97">
                  <c:v>44134</c:v>
                </c:pt>
                <c:pt idx="98">
                  <c:v>44165</c:v>
                </c:pt>
                <c:pt idx="99">
                  <c:v>44196</c:v>
                </c:pt>
                <c:pt idx="100">
                  <c:v>44225</c:v>
                </c:pt>
                <c:pt idx="101">
                  <c:v>44253</c:v>
                </c:pt>
                <c:pt idx="102">
                  <c:v>44286</c:v>
                </c:pt>
                <c:pt idx="103">
                  <c:v>44316</c:v>
                </c:pt>
                <c:pt idx="104">
                  <c:v>44347</c:v>
                </c:pt>
                <c:pt idx="105">
                  <c:v>44377</c:v>
                </c:pt>
                <c:pt idx="106">
                  <c:v>44407</c:v>
                </c:pt>
                <c:pt idx="107">
                  <c:v>44439</c:v>
                </c:pt>
                <c:pt idx="108">
                  <c:v>44469</c:v>
                </c:pt>
                <c:pt idx="109">
                  <c:v>44498</c:v>
                </c:pt>
                <c:pt idx="110">
                  <c:v>44530</c:v>
                </c:pt>
                <c:pt idx="111">
                  <c:v>44561</c:v>
                </c:pt>
                <c:pt idx="112">
                  <c:v>44592</c:v>
                </c:pt>
                <c:pt idx="113">
                  <c:v>44620</c:v>
                </c:pt>
                <c:pt idx="114">
                  <c:v>44651</c:v>
                </c:pt>
                <c:pt idx="115">
                  <c:v>44680</c:v>
                </c:pt>
                <c:pt idx="116">
                  <c:v>44712</c:v>
                </c:pt>
                <c:pt idx="117">
                  <c:v>44742</c:v>
                </c:pt>
                <c:pt idx="118">
                  <c:v>44771</c:v>
                </c:pt>
                <c:pt idx="119">
                  <c:v>44804</c:v>
                </c:pt>
                <c:pt idx="120">
                  <c:v>44834</c:v>
                </c:pt>
              </c:numCache>
            </c:numRef>
          </c:cat>
          <c:val>
            <c:numRef>
              <c:f>'3 - Lessons'!$N$14:$N$134</c:f>
              <c:numCache>
                <c:formatCode>"$"#,##0</c:formatCode>
                <c:ptCount val="121"/>
                <c:pt idx="0">
                  <c:v>100000</c:v>
                </c:pt>
                <c:pt idx="1">
                  <c:v>100634.68220000001</c:v>
                </c:pt>
                <c:pt idx="2">
                  <c:v>103046.46441335547</c:v>
                </c:pt>
                <c:pt idx="3">
                  <c:v>107343.56380727104</c:v>
                </c:pt>
                <c:pt idx="4">
                  <c:v>110368.04514615833</c:v>
                </c:pt>
                <c:pt idx="5">
                  <c:v>109060.84833717618</c:v>
                </c:pt>
                <c:pt idx="6">
                  <c:v>109855.42150851726</c:v>
                </c:pt>
                <c:pt idx="7">
                  <c:v>113700.10881355674</c:v>
                </c:pt>
                <c:pt idx="8">
                  <c:v>110214.26302102406</c:v>
                </c:pt>
                <c:pt idx="9">
                  <c:v>106110.03188387636</c:v>
                </c:pt>
                <c:pt idx="10">
                  <c:v>110932.0342045486</c:v>
                </c:pt>
                <c:pt idx="11">
                  <c:v>109159.62406210342</c:v>
                </c:pt>
                <c:pt idx="12">
                  <c:v>116822.6910189718</c:v>
                </c:pt>
                <c:pt idx="13">
                  <c:v>120927.91444696458</c:v>
                </c:pt>
                <c:pt idx="14">
                  <c:v>121175.53345840522</c:v>
                </c:pt>
                <c:pt idx="15">
                  <c:v>123119.83512302244</c:v>
                </c:pt>
                <c:pt idx="16">
                  <c:v>115654.03484771257</c:v>
                </c:pt>
                <c:pt idx="17">
                  <c:v>122222.89535459166</c:v>
                </c:pt>
                <c:pt idx="18">
                  <c:v>122856.03924935646</c:v>
                </c:pt>
                <c:pt idx="19">
                  <c:v>124913.74337942021</c:v>
                </c:pt>
                <c:pt idx="20">
                  <c:v>127024.22765284074</c:v>
                </c:pt>
                <c:pt idx="21">
                  <c:v>129076.89522132787</c:v>
                </c:pt>
                <c:pt idx="22">
                  <c:v>127087.78102659107</c:v>
                </c:pt>
                <c:pt idx="23">
                  <c:v>128431.77167475487</c:v>
                </c:pt>
                <c:pt idx="24">
                  <c:v>122249.4120530933</c:v>
                </c:pt>
                <c:pt idx="25">
                  <c:v>121980.6154615199</c:v>
                </c:pt>
                <c:pt idx="26">
                  <c:v>121873.09039065683</c:v>
                </c:pt>
                <c:pt idx="27">
                  <c:v>116872.07200078876</c:v>
                </c:pt>
                <c:pt idx="28">
                  <c:v>116464.56105767154</c:v>
                </c:pt>
                <c:pt idx="29">
                  <c:v>122930.29148383319</c:v>
                </c:pt>
                <c:pt idx="30">
                  <c:v>121436.11091579523</c:v>
                </c:pt>
                <c:pt idx="31">
                  <c:v>127249.82708069454</c:v>
                </c:pt>
                <c:pt idx="32">
                  <c:v>125809.98167154497</c:v>
                </c:pt>
                <c:pt idx="33">
                  <c:v>121889.2706036084</c:v>
                </c:pt>
                <c:pt idx="34">
                  <c:v>121613.38316189173</c:v>
                </c:pt>
                <c:pt idx="35">
                  <c:v>112564.10699813874</c:v>
                </c:pt>
                <c:pt idx="36">
                  <c:v>107735.98931051746</c:v>
                </c:pt>
                <c:pt idx="37">
                  <c:v>114798.83788495501</c:v>
                </c:pt>
                <c:pt idx="38">
                  <c:v>113309.01759848894</c:v>
                </c:pt>
                <c:pt idx="39">
                  <c:v>110131.05023295176</c:v>
                </c:pt>
                <c:pt idx="40">
                  <c:v>104014.1984668716</c:v>
                </c:pt>
                <c:pt idx="41">
                  <c:v>101456.25217419873</c:v>
                </c:pt>
                <c:pt idx="42">
                  <c:v>109769.59472491544</c:v>
                </c:pt>
                <c:pt idx="43">
                  <c:v>112549.97425624881</c:v>
                </c:pt>
                <c:pt idx="44">
                  <c:v>111187.59170836893</c:v>
                </c:pt>
                <c:pt idx="45">
                  <c:v>110345.16286430223</c:v>
                </c:pt>
                <c:pt idx="46">
                  <c:v>114933.44207451785</c:v>
                </c:pt>
                <c:pt idx="47">
                  <c:v>115754.79765522134</c:v>
                </c:pt>
                <c:pt idx="48">
                  <c:v>117482.47979770746</c:v>
                </c:pt>
                <c:pt idx="49">
                  <c:v>115414.92819238373</c:v>
                </c:pt>
                <c:pt idx="50">
                  <c:v>113064.13846857275</c:v>
                </c:pt>
                <c:pt idx="51">
                  <c:v>115159.69001475075</c:v>
                </c:pt>
                <c:pt idx="52">
                  <c:v>119563.61110341734</c:v>
                </c:pt>
                <c:pt idx="53">
                  <c:v>120936.25528207317</c:v>
                </c:pt>
                <c:pt idx="54">
                  <c:v>124739.63242358265</c:v>
                </c:pt>
                <c:pt idx="55">
                  <c:v>127427.74904917701</c:v>
                </c:pt>
                <c:pt idx="56">
                  <c:v>131345.51901652644</c:v>
                </c:pt>
                <c:pt idx="57">
                  <c:v>132291.12881301445</c:v>
                </c:pt>
                <c:pt idx="58">
                  <c:v>136933.93016394423</c:v>
                </c:pt>
                <c:pt idx="59">
                  <c:v>137514.2901195937</c:v>
                </c:pt>
                <c:pt idx="60">
                  <c:v>140299.98213880553</c:v>
                </c:pt>
                <c:pt idx="61">
                  <c:v>142998.62086804945</c:v>
                </c:pt>
                <c:pt idx="62">
                  <c:v>143607.99154455171</c:v>
                </c:pt>
                <c:pt idx="63">
                  <c:v>146474.92720392632</c:v>
                </c:pt>
                <c:pt idx="64">
                  <c:v>154480.45576028604</c:v>
                </c:pt>
                <c:pt idx="65">
                  <c:v>146680.19130605765</c:v>
                </c:pt>
                <c:pt idx="66">
                  <c:v>145712.48341193507</c:v>
                </c:pt>
                <c:pt idx="67">
                  <c:v>146533.57660734843</c:v>
                </c:pt>
                <c:pt idx="68">
                  <c:v>143806.41193212877</c:v>
                </c:pt>
                <c:pt idx="69">
                  <c:v>140700.48377954049</c:v>
                </c:pt>
                <c:pt idx="70">
                  <c:v>144720.48893868329</c:v>
                </c:pt>
                <c:pt idx="71">
                  <c:v>141385.370248733</c:v>
                </c:pt>
                <c:pt idx="72">
                  <c:v>142010.70402696225</c:v>
                </c:pt>
                <c:pt idx="73">
                  <c:v>130695.10978242487</c:v>
                </c:pt>
                <c:pt idx="74">
                  <c:v>132571.12176470386</c:v>
                </c:pt>
                <c:pt idx="75">
                  <c:v>126081.22618756938</c:v>
                </c:pt>
                <c:pt idx="76">
                  <c:v>135576.3873194395</c:v>
                </c:pt>
                <c:pt idx="77">
                  <c:v>137709.7990474859</c:v>
                </c:pt>
                <c:pt idx="78">
                  <c:v>139031.90115621631</c:v>
                </c:pt>
                <c:pt idx="79">
                  <c:v>142938.13588982529</c:v>
                </c:pt>
                <c:pt idx="80">
                  <c:v>134915.33464442412</c:v>
                </c:pt>
                <c:pt idx="81">
                  <c:v>142865.12859117324</c:v>
                </c:pt>
                <c:pt idx="82">
                  <c:v>140390.35868749779</c:v>
                </c:pt>
                <c:pt idx="83">
                  <c:v>137029.53521896008</c:v>
                </c:pt>
                <c:pt idx="84">
                  <c:v>140695.8878712111</c:v>
                </c:pt>
                <c:pt idx="85">
                  <c:v>145034.40104267598</c:v>
                </c:pt>
                <c:pt idx="86">
                  <c:v>146470.37613240542</c:v>
                </c:pt>
                <c:pt idx="87">
                  <c:v>152501.12044873188</c:v>
                </c:pt>
                <c:pt idx="88">
                  <c:v>147285.28017716677</c:v>
                </c:pt>
                <c:pt idx="89">
                  <c:v>137474.54050247793</c:v>
                </c:pt>
                <c:pt idx="90">
                  <c:v>116890.62052656403</c:v>
                </c:pt>
                <c:pt idx="91">
                  <c:v>124341.80179363965</c:v>
                </c:pt>
                <c:pt idx="92">
                  <c:v>130054.38061792501</c:v>
                </c:pt>
                <c:pt idx="93">
                  <c:v>135813.22630745711</c:v>
                </c:pt>
                <c:pt idx="94">
                  <c:v>141278.42197182623</c:v>
                </c:pt>
                <c:pt idx="95">
                  <c:v>147151.93108688295</c:v>
                </c:pt>
                <c:pt idx="96">
                  <c:v>144450.75388066252</c:v>
                </c:pt>
                <c:pt idx="97">
                  <c:v>141498.28635374439</c:v>
                </c:pt>
                <c:pt idx="98">
                  <c:v>159338.69876348873</c:v>
                </c:pt>
                <c:pt idx="99">
                  <c:v>168137.05984503709</c:v>
                </c:pt>
                <c:pt idx="100">
                  <c:v>168612.55178655297</c:v>
                </c:pt>
                <c:pt idx="101">
                  <c:v>171941.06169132466</c:v>
                </c:pt>
                <c:pt idx="102">
                  <c:v>174920.87044238849</c:v>
                </c:pt>
                <c:pt idx="103">
                  <c:v>179390.57971458521</c:v>
                </c:pt>
                <c:pt idx="104">
                  <c:v>184938.08987979501</c:v>
                </c:pt>
                <c:pt idx="105">
                  <c:v>184262.36961530679</c:v>
                </c:pt>
                <c:pt idx="106">
                  <c:v>181218.570671972</c:v>
                </c:pt>
                <c:pt idx="107">
                  <c:v>183845.85503847149</c:v>
                </c:pt>
                <c:pt idx="108">
                  <c:v>177533.9646465212</c:v>
                </c:pt>
                <c:pt idx="109">
                  <c:v>182852.61361844247</c:v>
                </c:pt>
                <c:pt idx="110">
                  <c:v>175195.03781002082</c:v>
                </c:pt>
                <c:pt idx="111">
                  <c:v>181038.58420255591</c:v>
                </c:pt>
                <c:pt idx="112">
                  <c:v>176414.94620365879</c:v>
                </c:pt>
                <c:pt idx="113">
                  <c:v>170521.41487227951</c:v>
                </c:pt>
                <c:pt idx="114">
                  <c:v>170195.81534857713</c:v>
                </c:pt>
                <c:pt idx="115">
                  <c:v>158799.49674500379</c:v>
                </c:pt>
                <c:pt idx="116">
                  <c:v>161664.85517313302</c:v>
                </c:pt>
                <c:pt idx="117">
                  <c:v>149250.74027627226</c:v>
                </c:pt>
                <c:pt idx="118">
                  <c:v>154292.10685645055</c:v>
                </c:pt>
                <c:pt idx="119">
                  <c:v>146829.56698567834</c:v>
                </c:pt>
                <c:pt idx="120">
                  <c:v>132700.48665287657</c:v>
                </c:pt>
              </c:numCache>
            </c:numRef>
          </c:val>
          <c:smooth val="0"/>
          <c:extLst>
            <c:ext xmlns:c16="http://schemas.microsoft.com/office/drawing/2014/chart" uri="{C3380CC4-5D6E-409C-BE32-E72D297353CC}">
              <c16:uniqueId val="{00000008-4049-43BB-A66E-ADC4F8AC28BC}"/>
            </c:ext>
          </c:extLst>
        </c:ser>
        <c:ser>
          <c:idx val="5"/>
          <c:order val="5"/>
          <c:tx>
            <c:strRef>
              <c:f>'3 - Lessons'!$O$13</c:f>
              <c:strCache>
                <c:ptCount val="1"/>
                <c:pt idx="0">
                  <c:v>High Yield</c:v>
                </c:pt>
              </c:strCache>
            </c:strRef>
          </c:tx>
          <c:spPr>
            <a:ln w="19050" cap="rnd">
              <a:solidFill>
                <a:schemeClr val="bg1">
                  <a:lumMod val="50000"/>
                </a:schemeClr>
              </a:solidFill>
              <a:round/>
            </a:ln>
            <a:effectLst/>
          </c:spPr>
          <c:marker>
            <c:symbol val="none"/>
          </c:marker>
          <c:dPt>
            <c:idx val="120"/>
            <c:marker>
              <c:symbol val="circle"/>
              <c:size val="5"/>
              <c:spPr>
                <a:solidFill>
                  <a:schemeClr val="bg1">
                    <a:lumMod val="50000"/>
                  </a:schemeClr>
                </a:solidFill>
                <a:ln w="9525">
                  <a:noFill/>
                </a:ln>
                <a:effectLst/>
              </c:spPr>
            </c:marker>
            <c:bubble3D val="0"/>
            <c:extLst>
              <c:ext xmlns:c16="http://schemas.microsoft.com/office/drawing/2014/chart" uri="{C3380CC4-5D6E-409C-BE32-E72D297353CC}">
                <c16:uniqueId val="{00000009-4049-43BB-A66E-ADC4F8AC28BC}"/>
              </c:ext>
            </c:extLst>
          </c:dPt>
          <c:dLbls>
            <c:dLbl>
              <c:idx val="120"/>
              <c:layout>
                <c:manualLayout>
                  <c:x val="1.0630080064551414E-16"/>
                  <c:y val="2.6920291137648399E-3"/>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9-4049-43BB-A66E-ADC4F8AC28BC}"/>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bg1">
                        <a:lumMod val="50000"/>
                      </a:schemeClr>
                    </a:solidFill>
                    <a:latin typeface="Century Gothic" panose="020B0502020202020204" pitchFamily="34" charset="0"/>
                    <a:ea typeface="+mn-ea"/>
                    <a:cs typeface="+mn-cs"/>
                  </a:defRPr>
                </a:pPr>
                <a:endParaRPr lang="en-US"/>
              </a:p>
            </c:txPr>
            <c:dLblPos val="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'3 - Lessons'!$C$14:$C$134</c:f>
              <c:numCache>
                <c:formatCode>m/d/yyyy</c:formatCode>
                <c:ptCount val="121"/>
                <c:pt idx="0">
                  <c:v>41180</c:v>
                </c:pt>
                <c:pt idx="1">
                  <c:v>41213</c:v>
                </c:pt>
                <c:pt idx="2">
                  <c:v>41243</c:v>
                </c:pt>
                <c:pt idx="3">
                  <c:v>41274</c:v>
                </c:pt>
                <c:pt idx="4">
                  <c:v>41305</c:v>
                </c:pt>
                <c:pt idx="5">
                  <c:v>41333</c:v>
                </c:pt>
                <c:pt idx="6">
                  <c:v>41362</c:v>
                </c:pt>
                <c:pt idx="7">
                  <c:v>41394</c:v>
                </c:pt>
                <c:pt idx="8">
                  <c:v>41425</c:v>
                </c:pt>
                <c:pt idx="9">
                  <c:v>41453</c:v>
                </c:pt>
                <c:pt idx="10">
                  <c:v>41486</c:v>
                </c:pt>
                <c:pt idx="11">
                  <c:v>41516</c:v>
                </c:pt>
                <c:pt idx="12">
                  <c:v>41547</c:v>
                </c:pt>
                <c:pt idx="13">
                  <c:v>41578</c:v>
                </c:pt>
                <c:pt idx="14">
                  <c:v>41607</c:v>
                </c:pt>
                <c:pt idx="15">
                  <c:v>41639</c:v>
                </c:pt>
                <c:pt idx="16">
                  <c:v>41670</c:v>
                </c:pt>
                <c:pt idx="17">
                  <c:v>41698</c:v>
                </c:pt>
                <c:pt idx="18">
                  <c:v>41729</c:v>
                </c:pt>
                <c:pt idx="19">
                  <c:v>41759</c:v>
                </c:pt>
                <c:pt idx="20">
                  <c:v>41789</c:v>
                </c:pt>
                <c:pt idx="21">
                  <c:v>41820</c:v>
                </c:pt>
                <c:pt idx="22">
                  <c:v>41851</c:v>
                </c:pt>
                <c:pt idx="23">
                  <c:v>41880</c:v>
                </c:pt>
                <c:pt idx="24">
                  <c:v>41912</c:v>
                </c:pt>
                <c:pt idx="25">
                  <c:v>41943</c:v>
                </c:pt>
                <c:pt idx="26">
                  <c:v>41971</c:v>
                </c:pt>
                <c:pt idx="27">
                  <c:v>42004</c:v>
                </c:pt>
                <c:pt idx="28">
                  <c:v>42034</c:v>
                </c:pt>
                <c:pt idx="29">
                  <c:v>42062</c:v>
                </c:pt>
                <c:pt idx="30">
                  <c:v>42094</c:v>
                </c:pt>
                <c:pt idx="31">
                  <c:v>42124</c:v>
                </c:pt>
                <c:pt idx="32">
                  <c:v>42153</c:v>
                </c:pt>
                <c:pt idx="33">
                  <c:v>42185</c:v>
                </c:pt>
                <c:pt idx="34">
                  <c:v>42216</c:v>
                </c:pt>
                <c:pt idx="35">
                  <c:v>42247</c:v>
                </c:pt>
                <c:pt idx="36">
                  <c:v>42277</c:v>
                </c:pt>
                <c:pt idx="37">
                  <c:v>42307</c:v>
                </c:pt>
                <c:pt idx="38">
                  <c:v>42338</c:v>
                </c:pt>
                <c:pt idx="39">
                  <c:v>42369</c:v>
                </c:pt>
                <c:pt idx="40">
                  <c:v>42398</c:v>
                </c:pt>
                <c:pt idx="41">
                  <c:v>42429</c:v>
                </c:pt>
                <c:pt idx="42">
                  <c:v>42460</c:v>
                </c:pt>
                <c:pt idx="43">
                  <c:v>42489</c:v>
                </c:pt>
                <c:pt idx="44">
                  <c:v>42521</c:v>
                </c:pt>
                <c:pt idx="45">
                  <c:v>42551</c:v>
                </c:pt>
                <c:pt idx="46">
                  <c:v>42580</c:v>
                </c:pt>
                <c:pt idx="47">
                  <c:v>42613</c:v>
                </c:pt>
                <c:pt idx="48">
                  <c:v>42643</c:v>
                </c:pt>
                <c:pt idx="49">
                  <c:v>42674</c:v>
                </c:pt>
                <c:pt idx="50">
                  <c:v>42704</c:v>
                </c:pt>
                <c:pt idx="51">
                  <c:v>42734</c:v>
                </c:pt>
                <c:pt idx="52">
                  <c:v>42766</c:v>
                </c:pt>
                <c:pt idx="53">
                  <c:v>42794</c:v>
                </c:pt>
                <c:pt idx="54">
                  <c:v>42825</c:v>
                </c:pt>
                <c:pt idx="55">
                  <c:v>42853</c:v>
                </c:pt>
                <c:pt idx="56">
                  <c:v>42886</c:v>
                </c:pt>
                <c:pt idx="57">
                  <c:v>42916</c:v>
                </c:pt>
                <c:pt idx="58">
                  <c:v>42947</c:v>
                </c:pt>
                <c:pt idx="59">
                  <c:v>42978</c:v>
                </c:pt>
                <c:pt idx="60">
                  <c:v>43007</c:v>
                </c:pt>
                <c:pt idx="61">
                  <c:v>43039</c:v>
                </c:pt>
                <c:pt idx="62">
                  <c:v>43069</c:v>
                </c:pt>
                <c:pt idx="63">
                  <c:v>43098</c:v>
                </c:pt>
                <c:pt idx="64">
                  <c:v>43131</c:v>
                </c:pt>
                <c:pt idx="65">
                  <c:v>43159</c:v>
                </c:pt>
                <c:pt idx="66">
                  <c:v>43189</c:v>
                </c:pt>
                <c:pt idx="67">
                  <c:v>43220</c:v>
                </c:pt>
                <c:pt idx="68">
                  <c:v>43251</c:v>
                </c:pt>
                <c:pt idx="69">
                  <c:v>43280</c:v>
                </c:pt>
                <c:pt idx="70">
                  <c:v>43312</c:v>
                </c:pt>
                <c:pt idx="71">
                  <c:v>43343</c:v>
                </c:pt>
                <c:pt idx="72">
                  <c:v>43371</c:v>
                </c:pt>
                <c:pt idx="73">
                  <c:v>43404</c:v>
                </c:pt>
                <c:pt idx="74">
                  <c:v>43434</c:v>
                </c:pt>
                <c:pt idx="75">
                  <c:v>43465</c:v>
                </c:pt>
                <c:pt idx="76">
                  <c:v>43496</c:v>
                </c:pt>
                <c:pt idx="77">
                  <c:v>43524</c:v>
                </c:pt>
                <c:pt idx="78">
                  <c:v>43553</c:v>
                </c:pt>
                <c:pt idx="79">
                  <c:v>43585</c:v>
                </c:pt>
                <c:pt idx="80">
                  <c:v>43616</c:v>
                </c:pt>
                <c:pt idx="81">
                  <c:v>43644</c:v>
                </c:pt>
                <c:pt idx="82">
                  <c:v>43677</c:v>
                </c:pt>
                <c:pt idx="83">
                  <c:v>43707</c:v>
                </c:pt>
                <c:pt idx="84">
                  <c:v>43738</c:v>
                </c:pt>
                <c:pt idx="85">
                  <c:v>43769</c:v>
                </c:pt>
                <c:pt idx="86">
                  <c:v>43798</c:v>
                </c:pt>
                <c:pt idx="87">
                  <c:v>43830</c:v>
                </c:pt>
                <c:pt idx="88">
                  <c:v>43861</c:v>
                </c:pt>
                <c:pt idx="89">
                  <c:v>43889</c:v>
                </c:pt>
                <c:pt idx="90">
                  <c:v>43921</c:v>
                </c:pt>
                <c:pt idx="91">
                  <c:v>43951</c:v>
                </c:pt>
                <c:pt idx="92">
                  <c:v>43980</c:v>
                </c:pt>
                <c:pt idx="93">
                  <c:v>44012</c:v>
                </c:pt>
                <c:pt idx="94">
                  <c:v>44043</c:v>
                </c:pt>
                <c:pt idx="95">
                  <c:v>44074</c:v>
                </c:pt>
                <c:pt idx="96">
                  <c:v>44104</c:v>
                </c:pt>
                <c:pt idx="97">
                  <c:v>44134</c:v>
                </c:pt>
                <c:pt idx="98">
                  <c:v>44165</c:v>
                </c:pt>
                <c:pt idx="99">
                  <c:v>44196</c:v>
                </c:pt>
                <c:pt idx="100">
                  <c:v>44225</c:v>
                </c:pt>
                <c:pt idx="101">
                  <c:v>44253</c:v>
                </c:pt>
                <c:pt idx="102">
                  <c:v>44286</c:v>
                </c:pt>
                <c:pt idx="103">
                  <c:v>44316</c:v>
                </c:pt>
                <c:pt idx="104">
                  <c:v>44347</c:v>
                </c:pt>
                <c:pt idx="105">
                  <c:v>44377</c:v>
                </c:pt>
                <c:pt idx="106">
                  <c:v>44407</c:v>
                </c:pt>
                <c:pt idx="107">
                  <c:v>44439</c:v>
                </c:pt>
                <c:pt idx="108">
                  <c:v>44469</c:v>
                </c:pt>
                <c:pt idx="109">
                  <c:v>44498</c:v>
                </c:pt>
                <c:pt idx="110">
                  <c:v>44530</c:v>
                </c:pt>
                <c:pt idx="111">
                  <c:v>44561</c:v>
                </c:pt>
                <c:pt idx="112">
                  <c:v>44592</c:v>
                </c:pt>
                <c:pt idx="113">
                  <c:v>44620</c:v>
                </c:pt>
                <c:pt idx="114">
                  <c:v>44651</c:v>
                </c:pt>
                <c:pt idx="115">
                  <c:v>44680</c:v>
                </c:pt>
                <c:pt idx="116">
                  <c:v>44712</c:v>
                </c:pt>
                <c:pt idx="117">
                  <c:v>44742</c:v>
                </c:pt>
                <c:pt idx="118">
                  <c:v>44771</c:v>
                </c:pt>
                <c:pt idx="119">
                  <c:v>44804</c:v>
                </c:pt>
                <c:pt idx="120">
                  <c:v>44834</c:v>
                </c:pt>
              </c:numCache>
            </c:numRef>
          </c:cat>
          <c:val>
            <c:numRef>
              <c:f>'3 - Lessons'!$O$14:$O$134</c:f>
              <c:numCache>
                <c:formatCode>"$"#,##0</c:formatCode>
                <c:ptCount val="121"/>
                <c:pt idx="0">
                  <c:v>100000</c:v>
                </c:pt>
                <c:pt idx="1">
                  <c:v>100842.22555</c:v>
                </c:pt>
                <c:pt idx="2">
                  <c:v>101896.7246351983</c:v>
                </c:pt>
                <c:pt idx="3">
                  <c:v>103313.77354792693</c:v>
                </c:pt>
                <c:pt idx="4">
                  <c:v>103667.93133499545</c:v>
                </c:pt>
                <c:pt idx="5">
                  <c:v>104630.06511228102</c:v>
                </c:pt>
                <c:pt idx="6">
                  <c:v>105537.94081504068</c:v>
                </c:pt>
                <c:pt idx="7">
                  <c:v>107762.11629605219</c:v>
                </c:pt>
                <c:pt idx="8">
                  <c:v>104994.29634061006</c:v>
                </c:pt>
                <c:pt idx="9">
                  <c:v>103230.55626817299</c:v>
                </c:pt>
                <c:pt idx="10">
                  <c:v>106160.84624427347</c:v>
                </c:pt>
                <c:pt idx="11">
                  <c:v>104817.07488565416</c:v>
                </c:pt>
                <c:pt idx="12">
                  <c:v>105631.73488879995</c:v>
                </c:pt>
                <c:pt idx="13">
                  <c:v>108278.60778988973</c:v>
                </c:pt>
                <c:pt idx="14">
                  <c:v>108788.72466125767</c:v>
                </c:pt>
                <c:pt idx="15">
                  <c:v>109228.07579122696</c:v>
                </c:pt>
                <c:pt idx="16">
                  <c:v>109663.19858898057</c:v>
                </c:pt>
                <c:pt idx="17">
                  <c:v>112181.66120941511</c:v>
                </c:pt>
                <c:pt idx="18">
                  <c:v>112090.99161574086</c:v>
                </c:pt>
                <c:pt idx="19">
                  <c:v>112560.52903248327</c:v>
                </c:pt>
                <c:pt idx="20">
                  <c:v>113912.80792825001</c:v>
                </c:pt>
                <c:pt idx="21">
                  <c:v>114607.22102050979</c:v>
                </c:pt>
                <c:pt idx="22">
                  <c:v>111832.38479429141</c:v>
                </c:pt>
                <c:pt idx="23">
                  <c:v>114481.75896468376</c:v>
                </c:pt>
                <c:pt idx="24">
                  <c:v>112222.12956889649</c:v>
                </c:pt>
                <c:pt idx="25">
                  <c:v>113407.02535283988</c:v>
                </c:pt>
                <c:pt idx="26">
                  <c:v>112186.46727275259</c:v>
                </c:pt>
                <c:pt idx="27">
                  <c:v>111291.44784384308</c:v>
                </c:pt>
                <c:pt idx="28">
                  <c:v>112073.97379383362</c:v>
                </c:pt>
                <c:pt idx="29">
                  <c:v>114564.23249903646</c:v>
                </c:pt>
                <c:pt idx="30">
                  <c:v>113483.2986875389</c:v>
                </c:pt>
                <c:pt idx="31">
                  <c:v>114467.2228321359</c:v>
                </c:pt>
                <c:pt idx="32">
                  <c:v>114872.86429025205</c:v>
                </c:pt>
                <c:pt idx="33">
                  <c:v>112714.45026811257</c:v>
                </c:pt>
                <c:pt idx="34">
                  <c:v>112161.94360012685</c:v>
                </c:pt>
                <c:pt idx="35">
                  <c:v>110461.23821822501</c:v>
                </c:pt>
                <c:pt idx="36">
                  <c:v>107173.73370533463</c:v>
                </c:pt>
                <c:pt idx="37">
                  <c:v>110620.10070469367</c:v>
                </c:pt>
                <c:pt idx="38">
                  <c:v>107871.48014188508</c:v>
                </c:pt>
                <c:pt idx="39">
                  <c:v>105730.84677573436</c:v>
                </c:pt>
                <c:pt idx="40">
                  <c:v>104038.20450443448</c:v>
                </c:pt>
                <c:pt idx="41">
                  <c:v>105587.88685275347</c:v>
                </c:pt>
                <c:pt idx="42">
                  <c:v>108262.80011844699</c:v>
                </c:pt>
                <c:pt idx="43">
                  <c:v>111628.06048463281</c:v>
                </c:pt>
                <c:pt idx="44">
                  <c:v>111816.99471654308</c:v>
                </c:pt>
                <c:pt idx="45">
                  <c:v>113811.78630890032</c:v>
                </c:pt>
                <c:pt idx="46">
                  <c:v>115298.95217367866</c:v>
                </c:pt>
                <c:pt idx="47">
                  <c:v>117557.61979101415</c:v>
                </c:pt>
                <c:pt idx="48">
                  <c:v>118820.19356498966</c:v>
                </c:pt>
                <c:pt idx="49">
                  <c:v>117656.95765313087</c:v>
                </c:pt>
                <c:pt idx="50">
                  <c:v>117678.58543979967</c:v>
                </c:pt>
                <c:pt idx="51">
                  <c:v>119830.56702405793</c:v>
                </c:pt>
                <c:pt idx="52">
                  <c:v>120924.33454474638</c:v>
                </c:pt>
                <c:pt idx="53">
                  <c:v>122768.80152148781</c:v>
                </c:pt>
                <c:pt idx="54">
                  <c:v>122593.50131252897</c:v>
                </c:pt>
                <c:pt idx="55">
                  <c:v>123588.69022451631</c:v>
                </c:pt>
                <c:pt idx="56">
                  <c:v>124857.26831274488</c:v>
                </c:pt>
                <c:pt idx="57">
                  <c:v>125022.30372605688</c:v>
                </c:pt>
                <c:pt idx="58">
                  <c:v>126291.69193234482</c:v>
                </c:pt>
                <c:pt idx="59">
                  <c:v>126373.62201937934</c:v>
                </c:pt>
                <c:pt idx="60">
                  <c:v>127130.03113177855</c:v>
                </c:pt>
                <c:pt idx="61">
                  <c:v>127237.46549834173</c:v>
                </c:pt>
                <c:pt idx="62">
                  <c:v>126770.90886957802</c:v>
                </c:pt>
                <c:pt idx="63">
                  <c:v>127078.56445975869</c:v>
                </c:pt>
                <c:pt idx="64">
                  <c:v>127136.81215244091</c:v>
                </c:pt>
                <c:pt idx="65">
                  <c:v>126039.14686184557</c:v>
                </c:pt>
                <c:pt idx="66">
                  <c:v>125748.52507858838</c:v>
                </c:pt>
                <c:pt idx="67">
                  <c:v>126349.68476500534</c:v>
                </c:pt>
                <c:pt idx="68">
                  <c:v>126412.64415969588</c:v>
                </c:pt>
                <c:pt idx="69">
                  <c:v>126537.57082322348</c:v>
                </c:pt>
                <c:pt idx="70">
                  <c:v>128651.08383360913</c:v>
                </c:pt>
                <c:pt idx="71">
                  <c:v>129557.57268568792</c:v>
                </c:pt>
                <c:pt idx="72">
                  <c:v>130234.75074925889</c:v>
                </c:pt>
                <c:pt idx="73">
                  <c:v>127672.13145660679</c:v>
                </c:pt>
                <c:pt idx="74">
                  <c:v>127165.10223111053</c:v>
                </c:pt>
                <c:pt idx="75">
                  <c:v>124529.67975179048</c:v>
                </c:pt>
                <c:pt idx="76">
                  <c:v>130687.06844656971</c:v>
                </c:pt>
                <c:pt idx="77">
                  <c:v>132266.49446144362</c:v>
                </c:pt>
                <c:pt idx="78">
                  <c:v>133965.91998646551</c:v>
                </c:pt>
                <c:pt idx="79">
                  <c:v>135280.80848582688</c:v>
                </c:pt>
                <c:pt idx="80">
                  <c:v>132676.6239723817</c:v>
                </c:pt>
                <c:pt idx="81">
                  <c:v>136842.76018521877</c:v>
                </c:pt>
                <c:pt idx="82">
                  <c:v>137055.95384344683</c:v>
                </c:pt>
                <c:pt idx="83">
                  <c:v>137997.49987576884</c:v>
                </c:pt>
                <c:pt idx="84">
                  <c:v>138600.69343360834</c:v>
                </c:pt>
                <c:pt idx="85">
                  <c:v>138584.82358213785</c:v>
                </c:pt>
                <c:pt idx="86">
                  <c:v>139368.97379328313</c:v>
                </c:pt>
                <c:pt idx="87">
                  <c:v>142021.99251942878</c:v>
                </c:pt>
                <c:pt idx="88">
                  <c:v>141359.8384129357</c:v>
                </c:pt>
                <c:pt idx="89">
                  <c:v>139544.31004528861</c:v>
                </c:pt>
                <c:pt idx="90">
                  <c:v>125612.55778202831</c:v>
                </c:pt>
                <c:pt idx="91">
                  <c:v>131716.94874031036</c:v>
                </c:pt>
                <c:pt idx="92">
                  <c:v>135579.92628976284</c:v>
                </c:pt>
                <c:pt idx="93">
                  <c:v>134791.26646786061</c:v>
                </c:pt>
                <c:pt idx="94">
                  <c:v>141584.3792612222</c:v>
                </c:pt>
                <c:pt idx="95">
                  <c:v>141552.10819417247</c:v>
                </c:pt>
                <c:pt idx="96">
                  <c:v>140238.12971521678</c:v>
                </c:pt>
                <c:pt idx="97">
                  <c:v>140802.08419952996</c:v>
                </c:pt>
                <c:pt idx="98">
                  <c:v>145500.56836566361</c:v>
                </c:pt>
                <c:pt idx="99">
                  <c:v>148333.32227768781</c:v>
                </c:pt>
                <c:pt idx="100">
                  <c:v>147772.61238114556</c:v>
                </c:pt>
                <c:pt idx="101">
                  <c:v>147412.80828022113</c:v>
                </c:pt>
                <c:pt idx="102">
                  <c:v>149198.04696734011</c:v>
                </c:pt>
                <c:pt idx="103">
                  <c:v>150145.38945555501</c:v>
                </c:pt>
                <c:pt idx="104">
                  <c:v>150203.66770531068</c:v>
                </c:pt>
                <c:pt idx="105">
                  <c:v>152186.6314423437</c:v>
                </c:pt>
                <c:pt idx="106">
                  <c:v>152344.83020666119</c:v>
                </c:pt>
                <c:pt idx="107">
                  <c:v>153269.02120693735</c:v>
                </c:pt>
                <c:pt idx="108">
                  <c:v>152703.69538062913</c:v>
                </c:pt>
                <c:pt idx="109">
                  <c:v>152231.49142314427</c:v>
                </c:pt>
                <c:pt idx="110">
                  <c:v>150457.7092662497</c:v>
                </c:pt>
                <c:pt idx="111">
                  <c:v>153879.62070554402</c:v>
                </c:pt>
                <c:pt idx="112">
                  <c:v>149794.31020249505</c:v>
                </c:pt>
                <c:pt idx="113">
                  <c:v>148512.80280216134</c:v>
                </c:pt>
                <c:pt idx="114">
                  <c:v>146609.08921174979</c:v>
                </c:pt>
                <c:pt idx="115">
                  <c:v>140504.48172706118</c:v>
                </c:pt>
                <c:pt idx="116">
                  <c:v>142785.73862621534</c:v>
                </c:pt>
                <c:pt idx="117">
                  <c:v>132758.26958720275</c:v>
                </c:pt>
                <c:pt idx="118">
                  <c:v>141612.16750772879</c:v>
                </c:pt>
                <c:pt idx="119">
                  <c:v>135533.71020650933</c:v>
                </c:pt>
                <c:pt idx="120">
                  <c:v>130489.22615518063</c:v>
                </c:pt>
              </c:numCache>
            </c:numRef>
          </c:val>
          <c:smooth val="0"/>
          <c:extLst>
            <c:ext xmlns:c16="http://schemas.microsoft.com/office/drawing/2014/chart" uri="{C3380CC4-5D6E-409C-BE32-E72D297353CC}">
              <c16:uniqueId val="{0000000A-4049-43BB-A66E-ADC4F8AC28BC}"/>
            </c:ext>
          </c:extLst>
        </c:ser>
        <c:ser>
          <c:idx val="6"/>
          <c:order val="6"/>
          <c:tx>
            <c:strRef>
              <c:f>'3 - Lessons'!$P$13</c:f>
              <c:strCache>
                <c:ptCount val="1"/>
                <c:pt idx="0">
                  <c:v>Diversified Portfolio</c:v>
                </c:pt>
              </c:strCache>
            </c:strRef>
          </c:tx>
          <c:spPr>
            <a:ln w="28575" cap="rnd">
              <a:solidFill>
                <a:schemeClr val="tx2">
                  <a:lumMod val="75000"/>
                </a:schemeClr>
              </a:solidFill>
              <a:prstDash val="sysDash"/>
              <a:round/>
            </a:ln>
            <a:effectLst/>
          </c:spPr>
          <c:marker>
            <c:symbol val="none"/>
          </c:marker>
          <c:dPt>
            <c:idx val="120"/>
            <c:marker>
              <c:symbol val="circle"/>
              <c:size val="7"/>
              <c:spPr>
                <a:solidFill>
                  <a:schemeClr val="tx2">
                    <a:lumMod val="75000"/>
                  </a:schemeClr>
                </a:solidFill>
                <a:ln w="9525">
                  <a:noFill/>
                  <a:prstDash val="sysDash"/>
                </a:ln>
                <a:effectLst/>
              </c:spPr>
            </c:marker>
            <c:bubble3D val="0"/>
            <c:extLst>
              <c:ext xmlns:c16="http://schemas.microsoft.com/office/drawing/2014/chart" uri="{C3380CC4-5D6E-409C-BE32-E72D297353CC}">
                <c16:uniqueId val="{0000000B-4049-43BB-A66E-ADC4F8AC28BC}"/>
              </c:ext>
            </c:extLst>
          </c:dPt>
          <c:dLbls>
            <c:dLbl>
              <c:idx val="120"/>
              <c:layout>
                <c:manualLayout>
                  <c:x val="1.0630080064551414E-16"/>
                  <c:y val="1.8844203796354469E-2"/>
                </c:manualLayout>
              </c:layout>
              <c:dLblPos val="r"/>
              <c:showLegendKey val="0"/>
              <c:showVal val="1"/>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B-4049-43BB-A66E-ADC4F8AC28BC}"/>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'3 - Lessons'!$C$14:$C$134</c:f>
              <c:numCache>
                <c:formatCode>m/d/yyyy</c:formatCode>
                <c:ptCount val="121"/>
                <c:pt idx="0">
                  <c:v>41180</c:v>
                </c:pt>
                <c:pt idx="1">
                  <c:v>41213</c:v>
                </c:pt>
                <c:pt idx="2">
                  <c:v>41243</c:v>
                </c:pt>
                <c:pt idx="3">
                  <c:v>41274</c:v>
                </c:pt>
                <c:pt idx="4">
                  <c:v>41305</c:v>
                </c:pt>
                <c:pt idx="5">
                  <c:v>41333</c:v>
                </c:pt>
                <c:pt idx="6">
                  <c:v>41362</c:v>
                </c:pt>
                <c:pt idx="7">
                  <c:v>41394</c:v>
                </c:pt>
                <c:pt idx="8">
                  <c:v>41425</c:v>
                </c:pt>
                <c:pt idx="9">
                  <c:v>41453</c:v>
                </c:pt>
                <c:pt idx="10">
                  <c:v>41486</c:v>
                </c:pt>
                <c:pt idx="11">
                  <c:v>41516</c:v>
                </c:pt>
                <c:pt idx="12">
                  <c:v>41547</c:v>
                </c:pt>
                <c:pt idx="13">
                  <c:v>41578</c:v>
                </c:pt>
                <c:pt idx="14">
                  <c:v>41607</c:v>
                </c:pt>
                <c:pt idx="15">
                  <c:v>41639</c:v>
                </c:pt>
                <c:pt idx="16">
                  <c:v>41670</c:v>
                </c:pt>
                <c:pt idx="17">
                  <c:v>41698</c:v>
                </c:pt>
                <c:pt idx="18">
                  <c:v>41729</c:v>
                </c:pt>
                <c:pt idx="19">
                  <c:v>41759</c:v>
                </c:pt>
                <c:pt idx="20">
                  <c:v>41789</c:v>
                </c:pt>
                <c:pt idx="21">
                  <c:v>41820</c:v>
                </c:pt>
                <c:pt idx="22">
                  <c:v>41851</c:v>
                </c:pt>
                <c:pt idx="23">
                  <c:v>41880</c:v>
                </c:pt>
                <c:pt idx="24">
                  <c:v>41912</c:v>
                </c:pt>
                <c:pt idx="25">
                  <c:v>41943</c:v>
                </c:pt>
                <c:pt idx="26">
                  <c:v>41971</c:v>
                </c:pt>
                <c:pt idx="27">
                  <c:v>42004</c:v>
                </c:pt>
                <c:pt idx="28">
                  <c:v>42034</c:v>
                </c:pt>
                <c:pt idx="29">
                  <c:v>42062</c:v>
                </c:pt>
                <c:pt idx="30">
                  <c:v>42094</c:v>
                </c:pt>
                <c:pt idx="31">
                  <c:v>42124</c:v>
                </c:pt>
                <c:pt idx="32">
                  <c:v>42153</c:v>
                </c:pt>
                <c:pt idx="33">
                  <c:v>42185</c:v>
                </c:pt>
                <c:pt idx="34">
                  <c:v>42216</c:v>
                </c:pt>
                <c:pt idx="35">
                  <c:v>42247</c:v>
                </c:pt>
                <c:pt idx="36">
                  <c:v>42277</c:v>
                </c:pt>
                <c:pt idx="37">
                  <c:v>42307</c:v>
                </c:pt>
                <c:pt idx="38">
                  <c:v>42338</c:v>
                </c:pt>
                <c:pt idx="39">
                  <c:v>42369</c:v>
                </c:pt>
                <c:pt idx="40">
                  <c:v>42398</c:v>
                </c:pt>
                <c:pt idx="41">
                  <c:v>42429</c:v>
                </c:pt>
                <c:pt idx="42">
                  <c:v>42460</c:v>
                </c:pt>
                <c:pt idx="43">
                  <c:v>42489</c:v>
                </c:pt>
                <c:pt idx="44">
                  <c:v>42521</c:v>
                </c:pt>
                <c:pt idx="45">
                  <c:v>42551</c:v>
                </c:pt>
                <c:pt idx="46">
                  <c:v>42580</c:v>
                </c:pt>
                <c:pt idx="47">
                  <c:v>42613</c:v>
                </c:pt>
                <c:pt idx="48">
                  <c:v>42643</c:v>
                </c:pt>
                <c:pt idx="49">
                  <c:v>42674</c:v>
                </c:pt>
                <c:pt idx="50">
                  <c:v>42704</c:v>
                </c:pt>
                <c:pt idx="51">
                  <c:v>42734</c:v>
                </c:pt>
                <c:pt idx="52">
                  <c:v>42766</c:v>
                </c:pt>
                <c:pt idx="53">
                  <c:v>42794</c:v>
                </c:pt>
                <c:pt idx="54">
                  <c:v>42825</c:v>
                </c:pt>
                <c:pt idx="55">
                  <c:v>42853</c:v>
                </c:pt>
                <c:pt idx="56">
                  <c:v>42886</c:v>
                </c:pt>
                <c:pt idx="57">
                  <c:v>42916</c:v>
                </c:pt>
                <c:pt idx="58">
                  <c:v>42947</c:v>
                </c:pt>
                <c:pt idx="59">
                  <c:v>42978</c:v>
                </c:pt>
                <c:pt idx="60">
                  <c:v>43007</c:v>
                </c:pt>
                <c:pt idx="61">
                  <c:v>43039</c:v>
                </c:pt>
                <c:pt idx="62">
                  <c:v>43069</c:v>
                </c:pt>
                <c:pt idx="63">
                  <c:v>43098</c:v>
                </c:pt>
                <c:pt idx="64">
                  <c:v>43131</c:v>
                </c:pt>
                <c:pt idx="65">
                  <c:v>43159</c:v>
                </c:pt>
                <c:pt idx="66">
                  <c:v>43189</c:v>
                </c:pt>
                <c:pt idx="67">
                  <c:v>43220</c:v>
                </c:pt>
                <c:pt idx="68">
                  <c:v>43251</c:v>
                </c:pt>
                <c:pt idx="69">
                  <c:v>43280</c:v>
                </c:pt>
                <c:pt idx="70">
                  <c:v>43312</c:v>
                </c:pt>
                <c:pt idx="71">
                  <c:v>43343</c:v>
                </c:pt>
                <c:pt idx="72">
                  <c:v>43371</c:v>
                </c:pt>
                <c:pt idx="73">
                  <c:v>43404</c:v>
                </c:pt>
                <c:pt idx="74">
                  <c:v>43434</c:v>
                </c:pt>
                <c:pt idx="75">
                  <c:v>43465</c:v>
                </c:pt>
                <c:pt idx="76">
                  <c:v>43496</c:v>
                </c:pt>
                <c:pt idx="77">
                  <c:v>43524</c:v>
                </c:pt>
                <c:pt idx="78">
                  <c:v>43553</c:v>
                </c:pt>
                <c:pt idx="79">
                  <c:v>43585</c:v>
                </c:pt>
                <c:pt idx="80">
                  <c:v>43616</c:v>
                </c:pt>
                <c:pt idx="81">
                  <c:v>43644</c:v>
                </c:pt>
                <c:pt idx="82">
                  <c:v>43677</c:v>
                </c:pt>
                <c:pt idx="83">
                  <c:v>43707</c:v>
                </c:pt>
                <c:pt idx="84">
                  <c:v>43738</c:v>
                </c:pt>
                <c:pt idx="85">
                  <c:v>43769</c:v>
                </c:pt>
                <c:pt idx="86">
                  <c:v>43798</c:v>
                </c:pt>
                <c:pt idx="87">
                  <c:v>43830</c:v>
                </c:pt>
                <c:pt idx="88">
                  <c:v>43861</c:v>
                </c:pt>
                <c:pt idx="89">
                  <c:v>43889</c:v>
                </c:pt>
                <c:pt idx="90">
                  <c:v>43921</c:v>
                </c:pt>
                <c:pt idx="91">
                  <c:v>43951</c:v>
                </c:pt>
                <c:pt idx="92">
                  <c:v>43980</c:v>
                </c:pt>
                <c:pt idx="93">
                  <c:v>44012</c:v>
                </c:pt>
                <c:pt idx="94">
                  <c:v>44043</c:v>
                </c:pt>
                <c:pt idx="95">
                  <c:v>44074</c:v>
                </c:pt>
                <c:pt idx="96">
                  <c:v>44104</c:v>
                </c:pt>
                <c:pt idx="97">
                  <c:v>44134</c:v>
                </c:pt>
                <c:pt idx="98">
                  <c:v>44165</c:v>
                </c:pt>
                <c:pt idx="99">
                  <c:v>44196</c:v>
                </c:pt>
                <c:pt idx="100">
                  <c:v>44225</c:v>
                </c:pt>
                <c:pt idx="101">
                  <c:v>44253</c:v>
                </c:pt>
                <c:pt idx="102">
                  <c:v>44286</c:v>
                </c:pt>
                <c:pt idx="103">
                  <c:v>44316</c:v>
                </c:pt>
                <c:pt idx="104">
                  <c:v>44347</c:v>
                </c:pt>
                <c:pt idx="105">
                  <c:v>44377</c:v>
                </c:pt>
                <c:pt idx="106">
                  <c:v>44407</c:v>
                </c:pt>
                <c:pt idx="107">
                  <c:v>44439</c:v>
                </c:pt>
                <c:pt idx="108">
                  <c:v>44469</c:v>
                </c:pt>
                <c:pt idx="109">
                  <c:v>44498</c:v>
                </c:pt>
                <c:pt idx="110">
                  <c:v>44530</c:v>
                </c:pt>
                <c:pt idx="111">
                  <c:v>44561</c:v>
                </c:pt>
                <c:pt idx="112">
                  <c:v>44592</c:v>
                </c:pt>
                <c:pt idx="113">
                  <c:v>44620</c:v>
                </c:pt>
                <c:pt idx="114">
                  <c:v>44651</c:v>
                </c:pt>
                <c:pt idx="115">
                  <c:v>44680</c:v>
                </c:pt>
                <c:pt idx="116">
                  <c:v>44712</c:v>
                </c:pt>
                <c:pt idx="117">
                  <c:v>44742</c:v>
                </c:pt>
                <c:pt idx="118">
                  <c:v>44771</c:v>
                </c:pt>
                <c:pt idx="119">
                  <c:v>44804</c:v>
                </c:pt>
                <c:pt idx="120">
                  <c:v>44834</c:v>
                </c:pt>
              </c:numCache>
            </c:numRef>
          </c:cat>
          <c:val>
            <c:numRef>
              <c:f>'3 - Lessons'!$P$14:$P$134</c:f>
              <c:numCache>
                <c:formatCode>"$"#,##0</c:formatCode>
                <c:ptCount val="121"/>
                <c:pt idx="0">
                  <c:v>100000</c:v>
                </c:pt>
                <c:pt idx="1">
                  <c:v>99083.967215900004</c:v>
                </c:pt>
                <c:pt idx="2">
                  <c:v>99695.9405927224</c:v>
                </c:pt>
                <c:pt idx="3">
                  <c:v>100597.40798463793</c:v>
                </c:pt>
                <c:pt idx="4">
                  <c:v>103474.85446150905</c:v>
                </c:pt>
                <c:pt idx="5">
                  <c:v>104404.89343899653</c:v>
                </c:pt>
                <c:pt idx="6">
                  <c:v>106788.71514800887</c:v>
                </c:pt>
                <c:pt idx="7">
                  <c:v>108517.46992298432</c:v>
                </c:pt>
                <c:pt idx="8">
                  <c:v>108914.66838785066</c:v>
                </c:pt>
                <c:pt idx="9">
                  <c:v>107245.54675128988</c:v>
                </c:pt>
                <c:pt idx="10">
                  <c:v>111042.68639321769</c:v>
                </c:pt>
                <c:pt idx="11">
                  <c:v>108697.88283236879</c:v>
                </c:pt>
                <c:pt idx="12">
                  <c:v>111607.61259369874</c:v>
                </c:pt>
                <c:pt idx="13">
                  <c:v>115080.41603823466</c:v>
                </c:pt>
                <c:pt idx="14">
                  <c:v>116993.41792620622</c:v>
                </c:pt>
                <c:pt idx="15">
                  <c:v>118566.64846856182</c:v>
                </c:pt>
                <c:pt idx="16">
                  <c:v>116548.41947288337</c:v>
                </c:pt>
                <c:pt idx="17">
                  <c:v>120209.20010832293</c:v>
                </c:pt>
                <c:pt idx="18">
                  <c:v>120630.79457951222</c:v>
                </c:pt>
                <c:pt idx="19">
                  <c:v>121272.36496939888</c:v>
                </c:pt>
                <c:pt idx="20">
                  <c:v>123403.59831991985</c:v>
                </c:pt>
                <c:pt idx="21">
                  <c:v>125156.02678656134</c:v>
                </c:pt>
                <c:pt idx="22">
                  <c:v>123444.3199106555</c:v>
                </c:pt>
                <c:pt idx="23">
                  <c:v>126960.88374522259</c:v>
                </c:pt>
                <c:pt idx="24">
                  <c:v>124924.71949303776</c:v>
                </c:pt>
                <c:pt idx="25">
                  <c:v>127323.87502206366</c:v>
                </c:pt>
                <c:pt idx="26">
                  <c:v>129187.75696085631</c:v>
                </c:pt>
                <c:pt idx="27">
                  <c:v>128899.30744013653</c:v>
                </c:pt>
                <c:pt idx="28">
                  <c:v>127640.29275480003</c:v>
                </c:pt>
                <c:pt idx="29">
                  <c:v>131902.64532378371</c:v>
                </c:pt>
                <c:pt idx="30">
                  <c:v>130929.99118885935</c:v>
                </c:pt>
                <c:pt idx="31">
                  <c:v>131706.14624270215</c:v>
                </c:pt>
                <c:pt idx="32">
                  <c:v>132499.70933385755</c:v>
                </c:pt>
                <c:pt idx="33">
                  <c:v>130332.44450783642</c:v>
                </c:pt>
                <c:pt idx="34">
                  <c:v>131990.90411397014</c:v>
                </c:pt>
                <c:pt idx="35">
                  <c:v>126727.99961798225</c:v>
                </c:pt>
                <c:pt idx="36">
                  <c:v>124469.98952168495</c:v>
                </c:pt>
                <c:pt idx="37">
                  <c:v>130947.43268657244</c:v>
                </c:pt>
                <c:pt idx="38">
                  <c:v>130837.16297310762</c:v>
                </c:pt>
                <c:pt idx="39">
                  <c:v>128859.24666516118</c:v>
                </c:pt>
                <c:pt idx="40">
                  <c:v>125014.57454779399</c:v>
                </c:pt>
                <c:pt idx="41">
                  <c:v>125313.22715367281</c:v>
                </c:pt>
                <c:pt idx="42">
                  <c:v>131183.43798649256</c:v>
                </c:pt>
                <c:pt idx="43">
                  <c:v>132227.5507201885</c:v>
                </c:pt>
                <c:pt idx="44">
                  <c:v>133447.89234453041</c:v>
                </c:pt>
                <c:pt idx="45">
                  <c:v>134632.56060125897</c:v>
                </c:pt>
                <c:pt idx="46">
                  <c:v>138159.49585719325</c:v>
                </c:pt>
                <c:pt idx="47">
                  <c:v>138596.26183466477</c:v>
                </c:pt>
                <c:pt idx="48">
                  <c:v>138944.93801737711</c:v>
                </c:pt>
                <c:pt idx="49">
                  <c:v>136822.88186860716</c:v>
                </c:pt>
                <c:pt idx="50">
                  <c:v>138911.92473866933</c:v>
                </c:pt>
                <c:pt idx="51">
                  <c:v>141011.92522748437</c:v>
                </c:pt>
                <c:pt idx="52">
                  <c:v>142781.85972752934</c:v>
                </c:pt>
                <c:pt idx="53">
                  <c:v>146300.56719751749</c:v>
                </c:pt>
                <c:pt idx="54">
                  <c:v>146580.82287361493</c:v>
                </c:pt>
                <c:pt idx="55">
                  <c:v>148067.67164787065</c:v>
                </c:pt>
                <c:pt idx="56">
                  <c:v>149650.83241863042</c:v>
                </c:pt>
                <c:pt idx="57">
                  <c:v>150447.08645519183</c:v>
                </c:pt>
                <c:pt idx="58">
                  <c:v>152624.50672523282</c:v>
                </c:pt>
                <c:pt idx="59">
                  <c:v>153223.44899288702</c:v>
                </c:pt>
                <c:pt idx="60">
                  <c:v>155230.37088922958</c:v>
                </c:pt>
                <c:pt idx="61">
                  <c:v>157323.87024052348</c:v>
                </c:pt>
                <c:pt idx="62">
                  <c:v>159865.58624691714</c:v>
                </c:pt>
                <c:pt idx="63">
                  <c:v>161225.21043417699</c:v>
                </c:pt>
                <c:pt idx="64">
                  <c:v>165878.5018361987</c:v>
                </c:pt>
                <c:pt idx="65">
                  <c:v>161481.06522411076</c:v>
                </c:pt>
                <c:pt idx="66">
                  <c:v>159613.53191365072</c:v>
                </c:pt>
                <c:pt idx="67">
                  <c:v>159776.15160921862</c:v>
                </c:pt>
                <c:pt idx="68">
                  <c:v>162386.39393628584</c:v>
                </c:pt>
                <c:pt idx="69">
                  <c:v>162802.11593328786</c:v>
                </c:pt>
                <c:pt idx="70">
                  <c:v>166442.03600181104</c:v>
                </c:pt>
                <c:pt idx="71">
                  <c:v>169665.74220337148</c:v>
                </c:pt>
                <c:pt idx="72">
                  <c:v>169786.60259380218</c:v>
                </c:pt>
                <c:pt idx="73">
                  <c:v>161649.30241146151</c:v>
                </c:pt>
                <c:pt idx="74">
                  <c:v>163593.21310224896</c:v>
                </c:pt>
                <c:pt idx="75">
                  <c:v>155635.51952221585</c:v>
                </c:pt>
                <c:pt idx="76">
                  <c:v>164527.9773254933</c:v>
                </c:pt>
                <c:pt idx="77">
                  <c:v>167893.10140706957</c:v>
                </c:pt>
                <c:pt idx="78">
                  <c:v>170596.38821908532</c:v>
                </c:pt>
                <c:pt idx="79">
                  <c:v>174675.52440478196</c:v>
                </c:pt>
                <c:pt idx="80">
                  <c:v>168592.6713673147</c:v>
                </c:pt>
                <c:pt idx="81">
                  <c:v>176628.99472174374</c:v>
                </c:pt>
                <c:pt idx="82">
                  <c:v>177995.106619531</c:v>
                </c:pt>
                <c:pt idx="83">
                  <c:v>177458.06150149132</c:v>
                </c:pt>
                <c:pt idx="84">
                  <c:v>179359.98717491713</c:v>
                </c:pt>
                <c:pt idx="85">
                  <c:v>181972.22898449082</c:v>
                </c:pt>
                <c:pt idx="86">
                  <c:v>185810.09067354084</c:v>
                </c:pt>
                <c:pt idx="87">
                  <c:v>189473.74849602606</c:v>
                </c:pt>
                <c:pt idx="88">
                  <c:v>189882.54209967074</c:v>
                </c:pt>
                <c:pt idx="89">
                  <c:v>181551.35696585354</c:v>
                </c:pt>
                <c:pt idx="90">
                  <c:v>164773.28340996755</c:v>
                </c:pt>
                <c:pt idx="91">
                  <c:v>178549.60675592997</c:v>
                </c:pt>
                <c:pt idx="92">
                  <c:v>184685.09857247231</c:v>
                </c:pt>
                <c:pt idx="93">
                  <c:v>187306.8457450002</c:v>
                </c:pt>
                <c:pt idx="94">
                  <c:v>195164.23382166674</c:v>
                </c:pt>
                <c:pt idx="95">
                  <c:v>202429.5786343636</c:v>
                </c:pt>
                <c:pt idx="96">
                  <c:v>197876.36530237732</c:v>
                </c:pt>
                <c:pt idx="97">
                  <c:v>195173.79128957624</c:v>
                </c:pt>
                <c:pt idx="98">
                  <c:v>210156.51248605785</c:v>
                </c:pt>
                <c:pt idx="99">
                  <c:v>215996.20657482048</c:v>
                </c:pt>
                <c:pt idx="100">
                  <c:v>214885.3808840545</c:v>
                </c:pt>
                <c:pt idx="101">
                  <c:v>217721.97742376069</c:v>
                </c:pt>
                <c:pt idx="102">
                  <c:v>222514.0428387663</c:v>
                </c:pt>
                <c:pt idx="103">
                  <c:v>229513.2190078173</c:v>
                </c:pt>
                <c:pt idx="104">
                  <c:v>230801.50113893792</c:v>
                </c:pt>
                <c:pt idx="105">
                  <c:v>234433.60167572784</c:v>
                </c:pt>
                <c:pt idx="106">
                  <c:v>237484.63674150707</c:v>
                </c:pt>
                <c:pt idx="107">
                  <c:v>241453.46112495157</c:v>
                </c:pt>
                <c:pt idx="108">
                  <c:v>234327.57868433837</c:v>
                </c:pt>
                <c:pt idx="109">
                  <c:v>243318.54680685804</c:v>
                </c:pt>
                <c:pt idx="110">
                  <c:v>241218.05398017782</c:v>
                </c:pt>
                <c:pt idx="111">
                  <c:v>247752.14813733139</c:v>
                </c:pt>
                <c:pt idx="112">
                  <c:v>237578.05297653106</c:v>
                </c:pt>
                <c:pt idx="113">
                  <c:v>232779.38079491924</c:v>
                </c:pt>
                <c:pt idx="114">
                  <c:v>234997.29486951797</c:v>
                </c:pt>
                <c:pt idx="115">
                  <c:v>219076.94598834476</c:v>
                </c:pt>
                <c:pt idx="116">
                  <c:v>220398.0542452161</c:v>
                </c:pt>
                <c:pt idx="117">
                  <c:v>206958.86322767896</c:v>
                </c:pt>
                <c:pt idx="118">
                  <c:v>220883.62574834921</c:v>
                </c:pt>
                <c:pt idx="119">
                  <c:v>212662.14443285548</c:v>
                </c:pt>
                <c:pt idx="120">
                  <c:v>197386.77594891581</c:v>
                </c:pt>
              </c:numCache>
            </c:numRef>
          </c:val>
          <c:smooth val="0"/>
          <c:extLst>
            <c:ext xmlns:c16="http://schemas.microsoft.com/office/drawing/2014/chart" uri="{C3380CC4-5D6E-409C-BE32-E72D297353CC}">
              <c16:uniqueId val="{0000000C-4049-43BB-A66E-ADC4F8AC28BC}"/>
            </c:ext>
          </c:extLst>
        </c:ser>
        <c:dLbls>
          <c:showLegendKey val="0"/>
          <c:showVal val="0"/>
          <c:showCatName val="0"/>
          <c:showSerName val="0"/>
          <c:showPercent val="0"/>
          <c:showBubbleSize val="0"/>
        </c:dLbls>
        <c:smooth val="0"/>
        <c:axId val="448885967"/>
        <c:axId val="448883471"/>
      </c:lineChart>
      <c:dateAx>
        <c:axId val="448885967"/>
        <c:scaling>
          <c:orientation val="minMax"/>
        </c:scaling>
        <c:delete val="0"/>
        <c:axPos val="b"/>
        <c:numFmt formatCode="yyyy"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448883471"/>
        <c:crosses val="autoZero"/>
        <c:auto val="1"/>
        <c:lblOffset val="100"/>
        <c:baseTimeUnit val="months"/>
        <c:majorUnit val="12"/>
        <c:majorTimeUnit val="months"/>
      </c:dateAx>
      <c:valAx>
        <c:axId val="448883471"/>
        <c:scaling>
          <c:orientation val="minMax"/>
          <c:max val="410000"/>
          <c:min val="50000"/>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Century Gothic" panose="020B0502020202020204" pitchFamily="34" charset="0"/>
                    <a:ea typeface="+mn-ea"/>
                    <a:cs typeface="+mn-cs"/>
                  </a:defRPr>
                </a:pPr>
                <a:r>
                  <a:rPr lang="en-US" b="1" dirty="0"/>
                  <a:t>Growth of $100k</a:t>
                </a:r>
                <a:r>
                  <a:rPr lang="en-US" b="1" baseline="0" dirty="0"/>
                  <a:t> Over Last 10 Years</a:t>
                </a:r>
                <a:endParaRPr lang="en-US" b="1" dirty="0"/>
              </a:p>
            </c:rich>
          </c:tx>
          <c:layout>
            <c:manualLayout>
              <c:xMode val="edge"/>
              <c:yMode val="edge"/>
              <c:x val="5.2303337442359491E-3"/>
              <c:y val="0.25566518449620157"/>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title>
        <c:numFmt formatCode="&quot;$&quot;#,##0" sourceLinked="1"/>
        <c:majorTickMark val="out"/>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448885967"/>
        <c:crosses val="autoZero"/>
        <c:crossBetween val="between"/>
        <c:majorUnit val="500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latin typeface="Century Gothic" panose="020B0502020202020204" pitchFamily="34"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8790831939318105E-2"/>
          <c:y val="9.6415776298835076E-2"/>
          <c:w val="0.84899899989685035"/>
          <c:h val="0.48752150720564719"/>
        </c:manualLayout>
      </c:layout>
      <c:barChart>
        <c:barDir val="col"/>
        <c:grouping val="clustered"/>
        <c:varyColors val="0"/>
        <c:ser>
          <c:idx val="0"/>
          <c:order val="0"/>
          <c:spPr>
            <a:solidFill>
              <a:schemeClr val="bg1">
                <a:lumMod val="85000"/>
              </a:schemeClr>
            </a:solidFill>
            <a:ln>
              <a:noFill/>
            </a:ln>
            <a:effectLst/>
          </c:spPr>
          <c:invertIfNegative val="0"/>
          <c:dPt>
            <c:idx val="2"/>
            <c:invertIfNegative val="0"/>
            <c:bubble3D val="0"/>
            <c:spPr>
              <a:solidFill>
                <a:schemeClr val="bg1">
                  <a:lumMod val="85000"/>
                </a:schemeClr>
              </a:solidFill>
              <a:ln>
                <a:noFill/>
              </a:ln>
              <a:effectLst/>
            </c:spPr>
            <c:extLst>
              <c:ext xmlns:c16="http://schemas.microsoft.com/office/drawing/2014/chart" uri="{C3380CC4-5D6E-409C-BE32-E72D297353CC}">
                <c16:uniqueId val="{00000001-733A-4737-A4BE-C2AA1F6033E2}"/>
              </c:ext>
            </c:extLst>
          </c:dPt>
          <c:dPt>
            <c:idx val="3"/>
            <c:invertIfNegative val="0"/>
            <c:bubble3D val="0"/>
            <c:spPr>
              <a:solidFill>
                <a:schemeClr val="accent5">
                  <a:lumMod val="75000"/>
                </a:schemeClr>
              </a:solidFill>
              <a:ln>
                <a:noFill/>
              </a:ln>
              <a:effectLst/>
            </c:spPr>
            <c:extLst>
              <c:ext xmlns:c16="http://schemas.microsoft.com/office/drawing/2014/chart" uri="{C3380CC4-5D6E-409C-BE32-E72D297353CC}">
                <c16:uniqueId val="{00000003-733A-4737-A4BE-C2AA1F6033E2}"/>
              </c:ext>
            </c:extLst>
          </c:dPt>
          <c:dLbls>
            <c:spPr>
              <a:noFill/>
              <a:ln>
                <a:noFill/>
              </a:ln>
              <a:effectLst/>
            </c:spPr>
            <c:txPr>
              <a:bodyPr rot="0" spcFirstLastPara="1" vertOverflow="ellipsis" vert="horz" wrap="square" anchor="ctr" anchorCtr="1"/>
              <a:lstStyle/>
              <a:p>
                <a:pPr>
                  <a:defRPr sz="7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'3 - Lessons'!$K$9:$P$9</c:f>
              <c:strCache>
                <c:ptCount val="6"/>
                <c:pt idx="0">
                  <c:v>Small Caps</c:v>
                </c:pt>
                <c:pt idx="1">
                  <c:v>Large Caps</c:v>
                </c:pt>
                <c:pt idx="2">
                  <c:v>Intl. Stocks</c:v>
                </c:pt>
                <c:pt idx="3">
                  <c:v>Diversified Portfolio</c:v>
                </c:pt>
                <c:pt idx="4">
                  <c:v>High Yield</c:v>
                </c:pt>
                <c:pt idx="5">
                  <c:v>Bonds</c:v>
                </c:pt>
              </c:strCache>
            </c:strRef>
          </c:cat>
          <c:val>
            <c:numRef>
              <c:f>'3 - Lessons'!$K$10:$P$10</c:f>
              <c:numCache>
                <c:formatCode>0.0%</c:formatCode>
                <c:ptCount val="6"/>
                <c:pt idx="0">
                  <c:v>5.4279299984688195E-2</c:v>
                </c:pt>
                <c:pt idx="1">
                  <c:v>4.1348306323002876E-2</c:v>
                </c:pt>
                <c:pt idx="2">
                  <c:v>4.0238117844424555E-2</c:v>
                </c:pt>
                <c:pt idx="3">
                  <c:v>2.7683416384405503E-2</c:v>
                </c:pt>
                <c:pt idx="4">
                  <c:v>2.1223526886675545E-2</c:v>
                </c:pt>
                <c:pt idx="5">
                  <c:v>1.1491634596042063E-2</c:v>
                </c:pt>
              </c:numCache>
            </c:numRef>
          </c:val>
          <c:extLst>
            <c:ext xmlns:c16="http://schemas.microsoft.com/office/drawing/2014/chart" uri="{C3380CC4-5D6E-409C-BE32-E72D297353CC}">
              <c16:uniqueId val="{00000004-733A-4737-A4BE-C2AA1F6033E2}"/>
            </c:ext>
          </c:extLst>
        </c:ser>
        <c:dLbls>
          <c:showLegendKey val="0"/>
          <c:showVal val="0"/>
          <c:showCatName val="0"/>
          <c:showSerName val="0"/>
          <c:showPercent val="0"/>
          <c:showBubbleSize val="0"/>
        </c:dLbls>
        <c:gapWidth val="49"/>
        <c:overlap val="-27"/>
        <c:axId val="1067340847"/>
        <c:axId val="1067339599"/>
      </c:barChart>
      <c:catAx>
        <c:axId val="10673408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067339599"/>
        <c:crosses val="autoZero"/>
        <c:auto val="1"/>
        <c:lblAlgn val="ctr"/>
        <c:lblOffset val="100"/>
        <c:noMultiLvlLbl val="0"/>
      </c:catAx>
      <c:valAx>
        <c:axId val="1067339599"/>
        <c:scaling>
          <c:orientation val="minMax"/>
        </c:scaling>
        <c:delete val="1"/>
        <c:axPos val="l"/>
        <c:numFmt formatCode="0.0%" sourceLinked="1"/>
        <c:majorTickMark val="none"/>
        <c:minorTickMark val="none"/>
        <c:tickLblPos val="nextTo"/>
        <c:crossAx val="106734084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700">
          <a:latin typeface="Century Gothic" panose="020B0502020202020204" pitchFamily="34" charset="0"/>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5">
                <a:lumMod val="60000"/>
                <a:lumOff val="40000"/>
              </a:schemeClr>
            </a:solidFill>
            <a:ln>
              <a:noFill/>
            </a:ln>
            <a:effectLst/>
          </c:spPr>
          <c:invertIfNegative val="0"/>
          <c:dPt>
            <c:idx val="0"/>
            <c:invertIfNegative val="0"/>
            <c:bubble3D val="0"/>
            <c:spPr>
              <a:solidFill>
                <a:schemeClr val="accent5">
                  <a:lumMod val="50000"/>
                </a:schemeClr>
              </a:solidFill>
              <a:ln>
                <a:noFill/>
              </a:ln>
              <a:effectLst/>
            </c:spPr>
            <c:extLst>
              <c:ext xmlns:c16="http://schemas.microsoft.com/office/drawing/2014/chart" uri="{C3380CC4-5D6E-409C-BE32-E72D297353CC}">
                <c16:uniqueId val="{00000001-ADA2-4D32-8E32-6827BFC2B035}"/>
              </c:ext>
            </c:extLst>
          </c:dPt>
          <c:dLbls>
            <c:dLbl>
              <c:idx val="0"/>
              <c:spPr>
                <a:noFill/>
                <a:ln>
                  <a:noFill/>
                </a:ln>
                <a:effectLst/>
              </c:spPr>
              <c:txPr>
                <a:bodyPr rot="0" spcFirstLastPara="1" vertOverflow="ellipsis" vert="horz" wrap="square" anchor="ctr" anchorCtr="1"/>
                <a:lstStyle/>
                <a:p>
                  <a:pPr>
                    <a:defRPr sz="900" b="1" i="0" u="none" strike="noStrike" kern="1200" baseline="0">
                      <a:solidFill>
                        <a:schemeClr val="bg1"/>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1-ADA2-4D32-8E32-6827BFC2B035}"/>
                </c:ext>
              </c:extLst>
            </c:dLbl>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'3 - Lessons'!$X$5:$AC$5</c:f>
              <c:strCache>
                <c:ptCount val="6"/>
                <c:pt idx="0">
                  <c:v>Stayed Invested Everyday Over 
Last 20 Years</c:v>
                </c:pt>
                <c:pt idx="1">
                  <c:v>Missed 5
Best Days</c:v>
                </c:pt>
                <c:pt idx="2">
                  <c:v>Missed 10
Best Days</c:v>
                </c:pt>
                <c:pt idx="3">
                  <c:v>Missed 15
Best Days</c:v>
                </c:pt>
                <c:pt idx="4">
                  <c:v>Missed 20
Best Days</c:v>
                </c:pt>
                <c:pt idx="5">
                  <c:v>Missed 25
Best Days</c:v>
                </c:pt>
              </c:strCache>
            </c:strRef>
          </c:cat>
          <c:val>
            <c:numRef>
              <c:f>'3 - Lessons'!$X$6:$AC$6</c:f>
              <c:numCache>
                <c:formatCode>"$"#,##0</c:formatCode>
                <c:ptCount val="6"/>
                <c:pt idx="0">
                  <c:v>651527.88400362991</c:v>
                </c:pt>
                <c:pt idx="1">
                  <c:v>401456.9338730693</c:v>
                </c:pt>
                <c:pt idx="2">
                  <c:v>294824.42683816166</c:v>
                </c:pt>
                <c:pt idx="3">
                  <c:v>226958.57852261866</c:v>
                </c:pt>
                <c:pt idx="4">
                  <c:v>180461.50889047113</c:v>
                </c:pt>
                <c:pt idx="5">
                  <c:v>146015.89785956897</c:v>
                </c:pt>
              </c:numCache>
            </c:numRef>
          </c:val>
          <c:extLst>
            <c:ext xmlns:c16="http://schemas.microsoft.com/office/drawing/2014/chart" uri="{C3380CC4-5D6E-409C-BE32-E72D297353CC}">
              <c16:uniqueId val="{00000002-ADA2-4D32-8E32-6827BFC2B035}"/>
            </c:ext>
          </c:extLst>
        </c:ser>
        <c:dLbls>
          <c:showLegendKey val="0"/>
          <c:showVal val="0"/>
          <c:showCatName val="0"/>
          <c:showSerName val="0"/>
          <c:showPercent val="0"/>
          <c:showBubbleSize val="0"/>
        </c:dLbls>
        <c:gapWidth val="59"/>
        <c:overlap val="-27"/>
        <c:axId val="669307695"/>
        <c:axId val="669308527"/>
      </c:barChart>
      <c:catAx>
        <c:axId val="6693076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669308527"/>
        <c:crosses val="autoZero"/>
        <c:auto val="1"/>
        <c:lblAlgn val="ctr"/>
        <c:lblOffset val="100"/>
        <c:noMultiLvlLbl val="0"/>
      </c:catAx>
      <c:valAx>
        <c:axId val="669308527"/>
        <c:scaling>
          <c:orientation val="minMax"/>
          <c:min val="0"/>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Century Gothic" panose="020B0502020202020204" pitchFamily="34" charset="0"/>
                    <a:ea typeface="+mn-ea"/>
                    <a:cs typeface="+mn-cs"/>
                  </a:defRPr>
                </a:pPr>
                <a:r>
                  <a:rPr lang="en-US" b="1" dirty="0"/>
                  <a:t>Portfolio Value Starting with $100k 20 Years</a:t>
                </a:r>
                <a:r>
                  <a:rPr lang="en-US" b="1" baseline="0" dirty="0"/>
                  <a:t> Ago</a:t>
                </a:r>
                <a:endParaRPr lang="en-US" b="1" dirty="0"/>
              </a:p>
            </c:rich>
          </c:tx>
          <c:layout>
            <c:manualLayout>
              <c:xMode val="edge"/>
              <c:yMode val="edge"/>
              <c:x val="0"/>
              <c:y val="7.1848240621353421E-2"/>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title>
        <c:numFmt formatCode="&quot;$&quot;#,##0" sourceLinked="1"/>
        <c:majorTickMark val="out"/>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66930769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latin typeface="Century Gothic" panose="020B0502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0.53784</cdr:x>
      <cdr:y>0.07364</cdr:y>
    </cdr:from>
    <cdr:to>
      <cdr:x>0.53784</cdr:x>
      <cdr:y>0.90334</cdr:y>
    </cdr:to>
    <cdr:cxnSp macro="">
      <cdr:nvCxnSpPr>
        <cdr:cNvPr id="3" name="Straight Connector 2">
          <a:extLst xmlns:a="http://schemas.openxmlformats.org/drawingml/2006/main">
            <a:ext uri="{FF2B5EF4-FFF2-40B4-BE49-F238E27FC236}">
              <a16:creationId xmlns:a16="http://schemas.microsoft.com/office/drawing/2014/main" id="{F9C64223-4A72-4E89-A4DE-9AA35F94F62C}"/>
            </a:ext>
          </a:extLst>
        </cdr:cNvPr>
        <cdr:cNvCxnSpPr/>
      </cdr:nvCxnSpPr>
      <cdr:spPr>
        <a:xfrm xmlns:a="http://schemas.openxmlformats.org/drawingml/2006/main" flipV="1">
          <a:off x="4094034" y="299703"/>
          <a:ext cx="0" cy="3376865"/>
        </a:xfrm>
        <a:prstGeom xmlns:a="http://schemas.openxmlformats.org/drawingml/2006/main" prst="line">
          <a:avLst/>
        </a:prstGeom>
        <a:ln xmlns:a="http://schemas.openxmlformats.org/drawingml/2006/main">
          <a:solidFill>
            <a:schemeClr val="bg1">
              <a:lumMod val="85000"/>
            </a:schemeClr>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0.36714</cdr:x>
      <cdr:y>0.06108</cdr:y>
    </cdr:from>
    <cdr:to>
      <cdr:x>0.53152</cdr:x>
      <cdr:y>0.17932</cdr:y>
    </cdr:to>
    <cdr:sp macro="" textlink="">
      <cdr:nvSpPr>
        <cdr:cNvPr id="4" name="TextBox 3">
          <a:extLst xmlns:a="http://schemas.openxmlformats.org/drawingml/2006/main">
            <a:ext uri="{FF2B5EF4-FFF2-40B4-BE49-F238E27FC236}">
              <a16:creationId xmlns:a16="http://schemas.microsoft.com/office/drawing/2014/main" id="{3D5FCA48-20D0-47D7-9CE3-701C9EC4A7A7}"/>
            </a:ext>
          </a:extLst>
        </cdr:cNvPr>
        <cdr:cNvSpPr txBox="1"/>
      </cdr:nvSpPr>
      <cdr:spPr>
        <a:xfrm xmlns:a="http://schemas.openxmlformats.org/drawingml/2006/main">
          <a:off x="2794625" y="248582"/>
          <a:ext cx="1251284" cy="48126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900" dirty="0">
              <a:solidFill>
                <a:schemeClr val="tx1">
                  <a:lumMod val="75000"/>
                  <a:lumOff val="25000"/>
                </a:schemeClr>
              </a:solidFill>
              <a:latin typeface="Century Gothic" panose="020B0502020202020204" pitchFamily="34" charset="0"/>
            </a:rPr>
            <a:t>Average return before peak</a:t>
          </a:r>
        </a:p>
      </cdr:txBody>
    </cdr:sp>
  </cdr:relSizeAnchor>
  <cdr:relSizeAnchor xmlns:cdr="http://schemas.openxmlformats.org/drawingml/2006/chartDrawing">
    <cdr:from>
      <cdr:x>0.54206</cdr:x>
      <cdr:y>0.06305</cdr:y>
    </cdr:from>
    <cdr:to>
      <cdr:x>0.70644</cdr:x>
      <cdr:y>0.1813</cdr:y>
    </cdr:to>
    <cdr:sp macro="" textlink="">
      <cdr:nvSpPr>
        <cdr:cNvPr id="5" name="TextBox 1">
          <a:extLst xmlns:a="http://schemas.openxmlformats.org/drawingml/2006/main">
            <a:ext uri="{FF2B5EF4-FFF2-40B4-BE49-F238E27FC236}">
              <a16:creationId xmlns:a16="http://schemas.microsoft.com/office/drawing/2014/main" id="{12A119D5-F6E3-4FDE-941B-C9F6725C16A2}"/>
            </a:ext>
          </a:extLst>
        </cdr:cNvPr>
        <cdr:cNvSpPr txBox="1"/>
      </cdr:nvSpPr>
      <cdr:spPr>
        <a:xfrm xmlns:a="http://schemas.openxmlformats.org/drawingml/2006/main">
          <a:off x="4126119" y="286417"/>
          <a:ext cx="1251284" cy="53717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900" dirty="0">
              <a:solidFill>
                <a:schemeClr val="tx1">
                  <a:lumMod val="75000"/>
                  <a:lumOff val="25000"/>
                </a:schemeClr>
              </a:solidFill>
              <a:latin typeface="Century Gothic" panose="020B0502020202020204" pitchFamily="34" charset="0"/>
            </a:rPr>
            <a:t>Average return after peak</a:t>
          </a:r>
        </a:p>
      </cdr:txBody>
    </cdr:sp>
  </cdr:relSizeAnchor>
  <cdr:relSizeAnchor xmlns:cdr="http://schemas.openxmlformats.org/drawingml/2006/chartDrawing">
    <cdr:from>
      <cdr:x>0.41603</cdr:x>
      <cdr:y>0.05257</cdr:y>
    </cdr:from>
    <cdr:to>
      <cdr:x>0.66577</cdr:x>
      <cdr:y>0.05257</cdr:y>
    </cdr:to>
    <cdr:cxnSp macro="">
      <cdr:nvCxnSpPr>
        <cdr:cNvPr id="8" name="Straight Arrow Connector 7">
          <a:extLst xmlns:a="http://schemas.openxmlformats.org/drawingml/2006/main">
            <a:ext uri="{FF2B5EF4-FFF2-40B4-BE49-F238E27FC236}">
              <a16:creationId xmlns:a16="http://schemas.microsoft.com/office/drawing/2014/main" id="{15235848-5197-4D3A-AA83-97F239BF1C9A}"/>
            </a:ext>
          </a:extLst>
        </cdr:cNvPr>
        <cdr:cNvCxnSpPr/>
      </cdr:nvCxnSpPr>
      <cdr:spPr>
        <a:xfrm xmlns:a="http://schemas.openxmlformats.org/drawingml/2006/main">
          <a:off x="3166803" y="238837"/>
          <a:ext cx="1900990" cy="0"/>
        </a:xfrm>
        <a:prstGeom xmlns:a="http://schemas.openxmlformats.org/drawingml/2006/main" prst="straightConnector1">
          <a:avLst/>
        </a:prstGeom>
        <a:ln xmlns:a="http://schemas.openxmlformats.org/drawingml/2006/main">
          <a:solidFill>
            <a:schemeClr val="tx1">
              <a:lumMod val="75000"/>
              <a:lumOff val="25000"/>
            </a:schemeClr>
          </a:solidFill>
          <a:headEnd type="triangle"/>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0.4567</cdr:x>
      <cdr:y>0.00093</cdr:y>
    </cdr:from>
    <cdr:to>
      <cdr:x>0.62109</cdr:x>
      <cdr:y>0.06604</cdr:y>
    </cdr:to>
    <cdr:sp macro="" textlink="">
      <cdr:nvSpPr>
        <cdr:cNvPr id="11" name="TextBox 1">
          <a:extLst xmlns:a="http://schemas.openxmlformats.org/drawingml/2006/main">
            <a:ext uri="{FF2B5EF4-FFF2-40B4-BE49-F238E27FC236}">
              <a16:creationId xmlns:a16="http://schemas.microsoft.com/office/drawing/2014/main" id="{A9505E62-D8BB-4291-AEAE-E7D92DA5EFEC}"/>
            </a:ext>
          </a:extLst>
        </cdr:cNvPr>
        <cdr:cNvSpPr txBox="1"/>
      </cdr:nvSpPr>
      <cdr:spPr>
        <a:xfrm xmlns:a="http://schemas.openxmlformats.org/drawingml/2006/main">
          <a:off x="3476414" y="3779"/>
          <a:ext cx="1251284" cy="26501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900" b="1" dirty="0">
              <a:solidFill>
                <a:schemeClr val="tx1">
                  <a:lumMod val="75000"/>
                  <a:lumOff val="25000"/>
                </a:schemeClr>
              </a:solidFill>
              <a:latin typeface="Century Gothic" panose="020B0502020202020204" pitchFamily="34" charset="0"/>
            </a:rPr>
            <a:t>Equity Market Peak</a:t>
          </a:r>
        </a:p>
      </cdr:txBody>
    </cdr:sp>
  </cdr:relSizeAnchor>
</c:userShapes>
</file>

<file path=ppt/drawings/drawing2.xml><?xml version="1.0" encoding="utf-8"?>
<c:userShapes xmlns:c="http://schemas.openxmlformats.org/drawingml/2006/chart">
  <cdr:relSizeAnchor xmlns:cdr="http://schemas.openxmlformats.org/drawingml/2006/chartDrawing">
    <cdr:from>
      <cdr:x>0.05675</cdr:x>
      <cdr:y>0</cdr:y>
    </cdr:from>
    <cdr:to>
      <cdr:x>0.24097</cdr:x>
      <cdr:y>0.0628</cdr:y>
    </cdr:to>
    <cdr:sp macro="" textlink="">
      <cdr:nvSpPr>
        <cdr:cNvPr id="2" name="TextBox 1">
          <a:extLst xmlns:a="http://schemas.openxmlformats.org/drawingml/2006/main">
            <a:ext uri="{FF2B5EF4-FFF2-40B4-BE49-F238E27FC236}">
              <a16:creationId xmlns:a16="http://schemas.microsoft.com/office/drawing/2014/main" id="{DEF74EC8-B9CC-47A3-A84A-1E77087C509F}"/>
            </a:ext>
          </a:extLst>
        </cdr:cNvPr>
        <cdr:cNvSpPr txBox="1"/>
      </cdr:nvSpPr>
      <cdr:spPr>
        <a:xfrm xmlns:a="http://schemas.openxmlformats.org/drawingml/2006/main">
          <a:off x="483160" y="0"/>
          <a:ext cx="1568544" cy="282322"/>
        </a:xfrm>
        <a:prstGeom xmlns:a="http://schemas.openxmlformats.org/drawingml/2006/main" prst="rect">
          <a:avLst/>
        </a:prstGeom>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50" b="0" i="1" dirty="0">
              <a:solidFill>
                <a:schemeClr val="accent5">
                  <a:lumMod val="75000"/>
                </a:schemeClr>
              </a:solidFill>
              <a:latin typeface="Century Gothic" panose="020B0502020202020204" pitchFamily="34" charset="0"/>
            </a:rPr>
            <a:t>↑</a:t>
          </a:r>
          <a:r>
            <a:rPr lang="en-US" sz="1050" b="1" i="1" dirty="0">
              <a:solidFill>
                <a:schemeClr val="accent5">
                  <a:lumMod val="75000"/>
                </a:schemeClr>
              </a:solidFill>
              <a:latin typeface="Century Gothic" panose="020B0502020202020204" pitchFamily="34" charset="0"/>
            </a:rPr>
            <a:t>  Higher Volatility</a:t>
          </a:r>
          <a:endParaRPr lang="en-US" sz="1050" i="1" dirty="0">
            <a:solidFill>
              <a:schemeClr val="accent5">
                <a:lumMod val="75000"/>
              </a:schemeClr>
            </a:solidFill>
            <a:latin typeface="Century Gothic" panose="020B0502020202020204" pitchFamily="34" charset="0"/>
          </a:endParaRPr>
        </a:p>
      </cdr:txBody>
    </cdr:sp>
  </cdr:relSizeAnchor>
  <cdr:relSizeAnchor xmlns:cdr="http://schemas.openxmlformats.org/drawingml/2006/chartDrawing">
    <cdr:from>
      <cdr:x>0.84925</cdr:x>
      <cdr:y>0.7839</cdr:y>
    </cdr:from>
    <cdr:to>
      <cdr:x>0.98479</cdr:x>
      <cdr:y>0.87132</cdr:y>
    </cdr:to>
    <cdr:sp macro="" textlink="">
      <cdr:nvSpPr>
        <cdr:cNvPr id="3" name="TextBox 1">
          <a:extLst xmlns:a="http://schemas.openxmlformats.org/drawingml/2006/main">
            <a:ext uri="{FF2B5EF4-FFF2-40B4-BE49-F238E27FC236}">
              <a16:creationId xmlns:a16="http://schemas.microsoft.com/office/drawing/2014/main" id="{7C29582A-C161-47F4-8114-D6D9186B026C}"/>
            </a:ext>
          </a:extLst>
        </cdr:cNvPr>
        <cdr:cNvSpPr txBox="1"/>
      </cdr:nvSpPr>
      <cdr:spPr>
        <a:xfrm xmlns:a="http://schemas.openxmlformats.org/drawingml/2006/main">
          <a:off x="7696201" y="3524250"/>
          <a:ext cx="1228346" cy="393034"/>
        </a:xfrm>
        <a:prstGeom xmlns:a="http://schemas.openxmlformats.org/drawingml/2006/main" prst="rect">
          <a:avLst/>
        </a:prstGeom>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50" b="1" i="1" dirty="0">
              <a:solidFill>
                <a:schemeClr val="accent5">
                  <a:lumMod val="75000"/>
                </a:schemeClr>
              </a:solidFill>
              <a:latin typeface="Century Gothic" panose="020B0502020202020204" pitchFamily="34" charset="0"/>
            </a:rPr>
            <a:t>Higher Return →</a:t>
          </a:r>
        </a:p>
      </cdr:txBody>
    </cdr:sp>
  </cdr:relSizeAnchor>
  <cdr:relSizeAnchor xmlns:cdr="http://schemas.openxmlformats.org/drawingml/2006/chartDrawing">
    <cdr:from>
      <cdr:x>0.06214</cdr:x>
      <cdr:y>0.01271</cdr:y>
    </cdr:from>
    <cdr:to>
      <cdr:x>0.97264</cdr:x>
      <cdr:y>0.90919</cdr:y>
    </cdr:to>
    <cdr:cxnSp macro="">
      <cdr:nvCxnSpPr>
        <cdr:cNvPr id="4" name="Straight Connector 3">
          <a:extLst xmlns:a="http://schemas.openxmlformats.org/drawingml/2006/main">
            <a:ext uri="{FF2B5EF4-FFF2-40B4-BE49-F238E27FC236}">
              <a16:creationId xmlns:a16="http://schemas.microsoft.com/office/drawing/2014/main" id="{9714BBB4-BF17-4DCE-98A6-FA3B03401752}"/>
            </a:ext>
          </a:extLst>
        </cdr:cNvPr>
        <cdr:cNvCxnSpPr/>
      </cdr:nvCxnSpPr>
      <cdr:spPr>
        <a:xfrm xmlns:a="http://schemas.openxmlformats.org/drawingml/2006/main" flipV="1">
          <a:off x="563125" y="57150"/>
          <a:ext cx="8251276" cy="4030395"/>
        </a:xfrm>
        <a:prstGeom xmlns:a="http://schemas.openxmlformats.org/drawingml/2006/main" prst="line">
          <a:avLst/>
        </a:prstGeom>
        <a:ln xmlns:a="http://schemas.openxmlformats.org/drawingml/2006/main">
          <a:solidFill>
            <a:schemeClr val="bg1">
              <a:lumMod val="75000"/>
            </a:schemeClr>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0.2283</cdr:x>
      <cdr:y>0.06597</cdr:y>
    </cdr:from>
    <cdr:to>
      <cdr:x>0.35747</cdr:x>
      <cdr:y>0.87387</cdr:y>
    </cdr:to>
    <cdr:sp macro="" textlink="">
      <cdr:nvSpPr>
        <cdr:cNvPr id="3" name="Rectangle: Rounded Corners 2">
          <a:extLst xmlns:a="http://schemas.openxmlformats.org/drawingml/2006/main">
            <a:ext uri="{FF2B5EF4-FFF2-40B4-BE49-F238E27FC236}">
              <a16:creationId xmlns:a16="http://schemas.microsoft.com/office/drawing/2014/main" id="{981A38FB-28B3-4098-A384-BB367FA90C5F}"/>
            </a:ext>
          </a:extLst>
        </cdr:cNvPr>
        <cdr:cNvSpPr/>
      </cdr:nvSpPr>
      <cdr:spPr>
        <a:xfrm xmlns:a="http://schemas.openxmlformats.org/drawingml/2006/main">
          <a:off x="1004635" y="139497"/>
          <a:ext cx="568418" cy="1708352"/>
        </a:xfrm>
        <a:prstGeom xmlns:a="http://schemas.openxmlformats.org/drawingml/2006/main" prst="roundRect">
          <a:avLst/>
        </a:prstGeom>
        <a:solidFill xmlns:a="http://schemas.openxmlformats.org/drawingml/2006/main">
          <a:srgbClr val="FFF2CC">
            <a:alpha val="20000"/>
          </a:srgbClr>
        </a:solidFill>
        <a:ln xmlns:a="http://schemas.openxmlformats.org/drawingml/2006/main">
          <a:solidFill>
            <a:schemeClr val="accent4"/>
          </a:solidFill>
          <a:prstDash val="sysDash"/>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0.52496</cdr:x>
      <cdr:y>0.00849</cdr:y>
    </cdr:from>
    <cdr:to>
      <cdr:x>1</cdr:x>
      <cdr:y>0.33029</cdr:y>
    </cdr:to>
    <cdr:sp macro="" textlink="">
      <cdr:nvSpPr>
        <cdr:cNvPr id="2" name="TextBox 1">
          <a:extLst xmlns:a="http://schemas.openxmlformats.org/drawingml/2006/main">
            <a:ext uri="{FF2B5EF4-FFF2-40B4-BE49-F238E27FC236}">
              <a16:creationId xmlns:a16="http://schemas.microsoft.com/office/drawing/2014/main" id="{74852BFE-0DC6-4BD8-9E80-6204D5077690}"/>
            </a:ext>
          </a:extLst>
        </cdr:cNvPr>
        <cdr:cNvSpPr txBox="1"/>
      </cdr:nvSpPr>
      <cdr:spPr>
        <a:xfrm xmlns:a="http://schemas.openxmlformats.org/drawingml/2006/main">
          <a:off x="1829822" y="13620"/>
          <a:ext cx="1655825" cy="51623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800" baseline="0" dirty="0">
              <a:solidFill>
                <a:schemeClr val="tx1">
                  <a:lumMod val="75000"/>
                  <a:lumOff val="25000"/>
                </a:schemeClr>
              </a:solidFill>
              <a:latin typeface="Century Gothic" panose="020B0502020202020204" pitchFamily="34" charset="0"/>
            </a:rPr>
            <a:t>As shown during 2020, </a:t>
          </a:r>
          <a:r>
            <a:rPr lang="en-US" sz="800" b="1" baseline="0" dirty="0">
              <a:solidFill>
                <a:schemeClr val="tx1">
                  <a:lumMod val="75000"/>
                  <a:lumOff val="25000"/>
                </a:schemeClr>
              </a:solidFill>
              <a:latin typeface="Century Gothic" panose="020B0502020202020204" pitchFamily="34" charset="0"/>
            </a:rPr>
            <a:t>t</a:t>
          </a:r>
          <a:r>
            <a:rPr lang="en-US" sz="800" b="1" dirty="0">
              <a:solidFill>
                <a:schemeClr val="tx1">
                  <a:lumMod val="75000"/>
                  <a:lumOff val="25000"/>
                </a:schemeClr>
              </a:solidFill>
              <a:latin typeface="Century Gothic" panose="020B0502020202020204" pitchFamily="34" charset="0"/>
            </a:rPr>
            <a:t>he best days in</a:t>
          </a:r>
          <a:r>
            <a:rPr lang="en-US" sz="800" b="1" baseline="0" dirty="0">
              <a:solidFill>
                <a:schemeClr val="tx1">
                  <a:lumMod val="75000"/>
                  <a:lumOff val="25000"/>
                </a:schemeClr>
              </a:solidFill>
              <a:latin typeface="Century Gothic" panose="020B0502020202020204" pitchFamily="34" charset="0"/>
            </a:rPr>
            <a:t> the market often came after the worst</a:t>
          </a:r>
          <a:r>
            <a:rPr lang="en-US" sz="800" baseline="0" dirty="0">
              <a:solidFill>
                <a:schemeClr val="tx1">
                  <a:lumMod val="75000"/>
                  <a:lumOff val="25000"/>
                </a:schemeClr>
              </a:solidFill>
              <a:latin typeface="Century Gothic" panose="020B0502020202020204" pitchFamily="34" charset="0"/>
            </a:rPr>
            <a:t> </a:t>
          </a:r>
          <a:r>
            <a:rPr lang="en-US" sz="800" b="1" baseline="0" dirty="0">
              <a:solidFill>
                <a:schemeClr val="tx1">
                  <a:lumMod val="75000"/>
                  <a:lumOff val="25000"/>
                </a:schemeClr>
              </a:solidFill>
              <a:latin typeface="Century Gothic" panose="020B0502020202020204" pitchFamily="34" charset="0"/>
            </a:rPr>
            <a:t>days</a:t>
          </a:r>
          <a:r>
            <a:rPr lang="en-US" sz="800" baseline="0" dirty="0">
              <a:solidFill>
                <a:schemeClr val="tx1">
                  <a:lumMod val="75000"/>
                  <a:lumOff val="25000"/>
                </a:schemeClr>
              </a:solidFill>
              <a:latin typeface="Century Gothic" panose="020B0502020202020204" pitchFamily="34" charset="0"/>
            </a:rPr>
            <a:t>.</a:t>
          </a:r>
          <a:endParaRPr lang="en-US" sz="800" dirty="0">
            <a:solidFill>
              <a:schemeClr val="tx1">
                <a:lumMod val="75000"/>
                <a:lumOff val="25000"/>
              </a:schemeClr>
            </a:solidFill>
            <a:latin typeface="Century Gothic" panose="020B0502020202020204"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0.34501</cdr:x>
      <cdr:y>0.00738</cdr:y>
    </cdr:from>
    <cdr:to>
      <cdr:x>0.64682</cdr:x>
      <cdr:y>0.06755</cdr:y>
    </cdr:to>
    <cdr:sp macro="" textlink="">
      <cdr:nvSpPr>
        <cdr:cNvPr id="2" name="TextBox 1">
          <a:extLst xmlns:a="http://schemas.openxmlformats.org/drawingml/2006/main">
            <a:ext uri="{FF2B5EF4-FFF2-40B4-BE49-F238E27FC236}">
              <a16:creationId xmlns:a16="http://schemas.microsoft.com/office/drawing/2014/main" id="{DF9271C0-0501-4A54-AF4C-ECDE12345DFE}"/>
            </a:ext>
          </a:extLst>
        </cdr:cNvPr>
        <cdr:cNvSpPr txBox="1"/>
      </cdr:nvSpPr>
      <cdr:spPr>
        <a:xfrm xmlns:a="http://schemas.openxmlformats.org/drawingml/2006/main">
          <a:off x="3012650" y="29614"/>
          <a:ext cx="2635461" cy="241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000" b="1" dirty="0">
              <a:solidFill>
                <a:schemeClr val="tx1">
                  <a:lumMod val="75000"/>
                  <a:lumOff val="25000"/>
                </a:schemeClr>
              </a:solidFill>
              <a:latin typeface="Century Gothic" panose="020B0502020202020204" pitchFamily="34" charset="0"/>
            </a:rPr>
            <a:t>Withdrawal</a:t>
          </a:r>
          <a:r>
            <a:rPr lang="en-US" sz="1000" b="1" baseline="0" dirty="0">
              <a:solidFill>
                <a:schemeClr val="tx1">
                  <a:lumMod val="75000"/>
                  <a:lumOff val="25000"/>
                </a:schemeClr>
              </a:solidFill>
              <a:latin typeface="Century Gothic" panose="020B0502020202020204" pitchFamily="34" charset="0"/>
            </a:rPr>
            <a:t> Rates</a:t>
          </a:r>
          <a:endParaRPr lang="en-US" sz="1000" b="1" dirty="0">
            <a:solidFill>
              <a:schemeClr val="tx1">
                <a:lumMod val="75000"/>
                <a:lumOff val="25000"/>
              </a:schemeClr>
            </a:solidFill>
            <a:latin typeface="Century Gothic" panose="020B0502020202020204" pitchFamily="34" charset="0"/>
          </a:endParaRPr>
        </a:p>
      </cdr:txBody>
    </cdr:sp>
  </cdr:relSizeAnchor>
  <cdr:relSizeAnchor xmlns:cdr="http://schemas.openxmlformats.org/drawingml/2006/chartDrawing">
    <cdr:from>
      <cdr:x>0.44325</cdr:x>
      <cdr:y>0.84009</cdr:y>
    </cdr:from>
    <cdr:to>
      <cdr:x>0.96503</cdr:x>
      <cdr:y>0.85899</cdr:y>
    </cdr:to>
    <cdr:sp macro="" textlink="">
      <cdr:nvSpPr>
        <cdr:cNvPr id="4" name="TextBox 1">
          <a:extLst xmlns:a="http://schemas.openxmlformats.org/drawingml/2006/main">
            <a:ext uri="{FF2B5EF4-FFF2-40B4-BE49-F238E27FC236}">
              <a16:creationId xmlns:a16="http://schemas.microsoft.com/office/drawing/2014/main" id="{55D9D26F-F0D1-4DB6-971E-B5F7F43D75A7}"/>
            </a:ext>
          </a:extLst>
        </cdr:cNvPr>
        <cdr:cNvSpPr txBox="1"/>
      </cdr:nvSpPr>
      <cdr:spPr>
        <a:xfrm xmlns:a="http://schemas.openxmlformats.org/drawingml/2006/main" flipV="1">
          <a:off x="3823918" y="3565876"/>
          <a:ext cx="4501348" cy="80210"/>
        </a:xfrm>
        <a:prstGeom xmlns:a="http://schemas.openxmlformats.org/drawingml/2006/main" prst="rect">
          <a:avLst/>
        </a:prstGeom>
        <a:solidFill xmlns:a="http://schemas.openxmlformats.org/drawingml/2006/main">
          <a:sysClr val="window" lastClr="FFFFFF"/>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endParaRPr lang="en-US" sz="1000" b="1" dirty="0">
            <a:solidFill>
              <a:schemeClr val="tx1">
                <a:lumMod val="75000"/>
                <a:lumOff val="25000"/>
              </a:schemeClr>
            </a:solidFill>
            <a:latin typeface="Century Gothic" panose="020B0502020202020204" pitchFamily="34" charset="0"/>
          </a:endParaRPr>
        </a:p>
      </cdr:txBody>
    </cdr:sp>
  </cdr:relSizeAnchor>
  <cdr:relSizeAnchor xmlns:cdr="http://schemas.openxmlformats.org/drawingml/2006/chartDrawing">
    <cdr:from>
      <cdr:x>0.09705</cdr:x>
      <cdr:y>0.85192</cdr:y>
    </cdr:from>
    <cdr:to>
      <cdr:x>0.96422</cdr:x>
      <cdr:y>0.8524</cdr:y>
    </cdr:to>
    <cdr:cxnSp macro="">
      <cdr:nvCxnSpPr>
        <cdr:cNvPr id="6" name="Straight Connector 5">
          <a:extLst xmlns:a="http://schemas.openxmlformats.org/drawingml/2006/main">
            <a:ext uri="{FF2B5EF4-FFF2-40B4-BE49-F238E27FC236}">
              <a16:creationId xmlns:a16="http://schemas.microsoft.com/office/drawing/2014/main" id="{3258AD7D-0D86-4A91-B41C-A4B57FAD7915}"/>
            </a:ext>
          </a:extLst>
        </cdr:cNvPr>
        <cdr:cNvCxnSpPr/>
      </cdr:nvCxnSpPr>
      <cdr:spPr>
        <a:xfrm xmlns:a="http://schemas.openxmlformats.org/drawingml/2006/main">
          <a:off x="837249" y="3616086"/>
          <a:ext cx="7481031" cy="2037"/>
        </a:xfrm>
        <a:prstGeom xmlns:a="http://schemas.openxmlformats.org/drawingml/2006/main" prst="line">
          <a:avLst/>
        </a:prstGeom>
        <a:ln xmlns:a="http://schemas.openxmlformats.org/drawingml/2006/main">
          <a:solidFill>
            <a:schemeClr val="bg1">
              <a:lumMod val="7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0.11155</cdr:x>
      <cdr:y>0.71801</cdr:y>
    </cdr:from>
    <cdr:to>
      <cdr:x>0.40792</cdr:x>
      <cdr:y>0.80502</cdr:y>
    </cdr:to>
    <cdr:sp macro="" textlink="">
      <cdr:nvSpPr>
        <cdr:cNvPr id="5" name="TextBox 6">
          <a:extLst xmlns:a="http://schemas.openxmlformats.org/drawingml/2006/main">
            <a:ext uri="{FF2B5EF4-FFF2-40B4-BE49-F238E27FC236}">
              <a16:creationId xmlns:a16="http://schemas.microsoft.com/office/drawing/2014/main" id="{0134E317-0021-4302-8A79-63BB647F8026}"/>
            </a:ext>
          </a:extLst>
        </cdr:cNvPr>
        <cdr:cNvSpPr txBox="1"/>
      </cdr:nvSpPr>
      <cdr:spPr>
        <a:xfrm xmlns:a="http://schemas.openxmlformats.org/drawingml/2006/main">
          <a:off x="962356" y="3047680"/>
          <a:ext cx="2556761" cy="369332"/>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US" sz="900" dirty="0">
              <a:solidFill>
                <a:schemeClr val="tx1">
                  <a:lumMod val="75000"/>
                  <a:lumOff val="25000"/>
                </a:schemeClr>
              </a:solidFill>
              <a:latin typeface="Century Gothic" panose="020B0502020202020204" pitchFamily="34" charset="0"/>
            </a:rPr>
            <a:t>A lower withdrawal rate, such as 3-5%, can increase the longevity of a portfolio’s life.</a:t>
          </a:r>
        </a:p>
      </cdr:txBody>
    </cdr:sp>
  </cdr:relSizeAnchor>
</c:userShapes>
</file>

<file path=ppt/drawings/drawing5.xml><?xml version="1.0" encoding="utf-8"?>
<c:userShapes xmlns:c="http://schemas.openxmlformats.org/drawingml/2006/chart">
  <cdr:relSizeAnchor xmlns:cdr="http://schemas.openxmlformats.org/drawingml/2006/chartDrawing">
    <cdr:from>
      <cdr:x>0</cdr:x>
      <cdr:y>0.625</cdr:y>
    </cdr:from>
    <cdr:to>
      <cdr:x>0.11551</cdr:x>
      <cdr:y>0.69336</cdr:y>
    </cdr:to>
    <cdr:sp macro="" textlink="">
      <cdr:nvSpPr>
        <cdr:cNvPr id="2" name="TextBox 1">
          <a:extLst xmlns:a="http://schemas.openxmlformats.org/drawingml/2006/main">
            <a:ext uri="{FF2B5EF4-FFF2-40B4-BE49-F238E27FC236}">
              <a16:creationId xmlns:a16="http://schemas.microsoft.com/office/drawing/2014/main" id="{158CD0E7-EF05-4F39-BCF2-59C1F1A28F59}"/>
            </a:ext>
          </a:extLst>
        </cdr:cNvPr>
        <cdr:cNvSpPr txBox="1"/>
      </cdr:nvSpPr>
      <cdr:spPr>
        <a:xfrm xmlns:a="http://schemas.openxmlformats.org/drawingml/2006/main">
          <a:off x="0" y="2566738"/>
          <a:ext cx="992605" cy="28073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000" dirty="0">
              <a:latin typeface="Century Gothic" panose="020B0502020202020204" pitchFamily="34" charset="0"/>
            </a:rPr>
            <a:t>Encouraged</a:t>
          </a:r>
        </a:p>
      </cdr:txBody>
    </cdr:sp>
  </cdr:relSizeAnchor>
  <cdr:relSizeAnchor xmlns:cdr="http://schemas.openxmlformats.org/drawingml/2006/chartDrawing">
    <cdr:from>
      <cdr:x>0.11326</cdr:x>
      <cdr:y>0.51953</cdr:y>
    </cdr:from>
    <cdr:to>
      <cdr:x>0.22877</cdr:x>
      <cdr:y>0.58789</cdr:y>
    </cdr:to>
    <cdr:sp macro="" textlink="">
      <cdr:nvSpPr>
        <cdr:cNvPr id="3" name="TextBox 1">
          <a:extLst xmlns:a="http://schemas.openxmlformats.org/drawingml/2006/main">
            <a:ext uri="{FF2B5EF4-FFF2-40B4-BE49-F238E27FC236}">
              <a16:creationId xmlns:a16="http://schemas.microsoft.com/office/drawing/2014/main" id="{C1A612AB-1932-4F3C-A7A0-AC950D479023}"/>
            </a:ext>
          </a:extLst>
        </cdr:cNvPr>
        <cdr:cNvSpPr txBox="1"/>
      </cdr:nvSpPr>
      <cdr:spPr>
        <a:xfrm xmlns:a="http://schemas.openxmlformats.org/drawingml/2006/main">
          <a:off x="973222" y="2133601"/>
          <a:ext cx="992605" cy="28073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a:latin typeface="Century Gothic" panose="020B0502020202020204" pitchFamily="34" charset="0"/>
            </a:rPr>
            <a:t>Excitement</a:t>
          </a:r>
        </a:p>
      </cdr:txBody>
    </cdr:sp>
  </cdr:relSizeAnchor>
  <cdr:relSizeAnchor xmlns:cdr="http://schemas.openxmlformats.org/drawingml/2006/chartDrawing">
    <cdr:from>
      <cdr:x>0.21345</cdr:x>
      <cdr:y>0.2819</cdr:y>
    </cdr:from>
    <cdr:to>
      <cdr:x>0.32896</cdr:x>
      <cdr:y>0.35026</cdr:y>
    </cdr:to>
    <cdr:sp macro="" textlink="">
      <cdr:nvSpPr>
        <cdr:cNvPr id="4" name="TextBox 1">
          <a:extLst xmlns:a="http://schemas.openxmlformats.org/drawingml/2006/main">
            <a:ext uri="{FF2B5EF4-FFF2-40B4-BE49-F238E27FC236}">
              <a16:creationId xmlns:a16="http://schemas.microsoft.com/office/drawing/2014/main" id="{15D34721-E3D4-48ED-B4E2-5D224E3470E0}"/>
            </a:ext>
          </a:extLst>
        </cdr:cNvPr>
        <cdr:cNvSpPr txBox="1"/>
      </cdr:nvSpPr>
      <cdr:spPr>
        <a:xfrm xmlns:a="http://schemas.openxmlformats.org/drawingml/2006/main">
          <a:off x="1834148" y="1157706"/>
          <a:ext cx="992605" cy="28073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a:latin typeface="Century Gothic" panose="020B0502020202020204" pitchFamily="34" charset="0"/>
            </a:rPr>
            <a:t>Confident</a:t>
          </a:r>
        </a:p>
      </cdr:txBody>
    </cdr:sp>
  </cdr:relSizeAnchor>
  <cdr:relSizeAnchor xmlns:cdr="http://schemas.openxmlformats.org/drawingml/2006/chartDrawing">
    <cdr:from>
      <cdr:x>0.43114</cdr:x>
      <cdr:y>0.07324</cdr:y>
    </cdr:from>
    <cdr:to>
      <cdr:x>0.54665</cdr:x>
      <cdr:y>0.1416</cdr:y>
    </cdr:to>
    <cdr:sp macro="" textlink="">
      <cdr:nvSpPr>
        <cdr:cNvPr id="5" name="TextBox 1">
          <a:extLst xmlns:a="http://schemas.openxmlformats.org/drawingml/2006/main">
            <a:ext uri="{FF2B5EF4-FFF2-40B4-BE49-F238E27FC236}">
              <a16:creationId xmlns:a16="http://schemas.microsoft.com/office/drawing/2014/main" id="{47A3ACFF-E06C-4F30-9E16-62C941519462}"/>
            </a:ext>
          </a:extLst>
        </cdr:cNvPr>
        <cdr:cNvSpPr txBox="1"/>
      </cdr:nvSpPr>
      <cdr:spPr>
        <a:xfrm xmlns:a="http://schemas.openxmlformats.org/drawingml/2006/main">
          <a:off x="3704723" y="300791"/>
          <a:ext cx="992605" cy="28073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a:latin typeface="Century Gothic" panose="020B0502020202020204" pitchFamily="34" charset="0"/>
            </a:rPr>
            <a:t>Euphoric</a:t>
          </a:r>
        </a:p>
      </cdr:txBody>
    </cdr:sp>
  </cdr:relSizeAnchor>
  <cdr:relSizeAnchor xmlns:cdr="http://schemas.openxmlformats.org/drawingml/2006/chartDrawing">
    <cdr:from>
      <cdr:x>0.46351</cdr:x>
      <cdr:y>0.41309</cdr:y>
    </cdr:from>
    <cdr:to>
      <cdr:x>0.57903</cdr:x>
      <cdr:y>0.48144</cdr:y>
    </cdr:to>
    <cdr:sp macro="" textlink="">
      <cdr:nvSpPr>
        <cdr:cNvPr id="6" name="TextBox 1">
          <a:extLst xmlns:a="http://schemas.openxmlformats.org/drawingml/2006/main">
            <a:ext uri="{FF2B5EF4-FFF2-40B4-BE49-F238E27FC236}">
              <a16:creationId xmlns:a16="http://schemas.microsoft.com/office/drawing/2014/main" id="{2D93EAE3-E57C-4CD4-8C8E-DB925A8F92CF}"/>
            </a:ext>
          </a:extLst>
        </cdr:cNvPr>
        <cdr:cNvSpPr txBox="1"/>
      </cdr:nvSpPr>
      <cdr:spPr>
        <a:xfrm xmlns:a="http://schemas.openxmlformats.org/drawingml/2006/main">
          <a:off x="3982946" y="1696452"/>
          <a:ext cx="992605" cy="28073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a:latin typeface="Century Gothic" panose="020B0502020202020204" pitchFamily="34" charset="0"/>
            </a:rPr>
            <a:t>Nervous</a:t>
          </a:r>
        </a:p>
      </cdr:txBody>
    </cdr:sp>
  </cdr:relSizeAnchor>
  <cdr:relSizeAnchor xmlns:cdr="http://schemas.openxmlformats.org/drawingml/2006/chartDrawing">
    <cdr:from>
      <cdr:x>0.5721</cdr:x>
      <cdr:y>0.6403</cdr:y>
    </cdr:from>
    <cdr:to>
      <cdr:x>0.68762</cdr:x>
      <cdr:y>0.70866</cdr:y>
    </cdr:to>
    <cdr:sp macro="" textlink="">
      <cdr:nvSpPr>
        <cdr:cNvPr id="7" name="TextBox 1">
          <a:extLst xmlns:a="http://schemas.openxmlformats.org/drawingml/2006/main">
            <a:ext uri="{FF2B5EF4-FFF2-40B4-BE49-F238E27FC236}">
              <a16:creationId xmlns:a16="http://schemas.microsoft.com/office/drawing/2014/main" id="{F6618320-5FEA-4DC4-8AF8-F5A0AA7C5EB9}"/>
            </a:ext>
          </a:extLst>
        </cdr:cNvPr>
        <cdr:cNvSpPr txBox="1"/>
      </cdr:nvSpPr>
      <cdr:spPr>
        <a:xfrm xmlns:a="http://schemas.openxmlformats.org/drawingml/2006/main">
          <a:off x="4916062" y="2629568"/>
          <a:ext cx="992605" cy="28073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a:latin typeface="Century Gothic" panose="020B0502020202020204" pitchFamily="34" charset="0"/>
            </a:rPr>
            <a:t>Fear</a:t>
          </a:r>
        </a:p>
      </cdr:txBody>
    </cdr:sp>
  </cdr:relSizeAnchor>
  <cdr:relSizeAnchor xmlns:cdr="http://schemas.openxmlformats.org/drawingml/2006/chartDrawing">
    <cdr:from>
      <cdr:x>0.71617</cdr:x>
      <cdr:y>0.84017</cdr:y>
    </cdr:from>
    <cdr:to>
      <cdr:x>0.83168</cdr:x>
      <cdr:y>0.90853</cdr:y>
    </cdr:to>
    <cdr:sp macro="" textlink="">
      <cdr:nvSpPr>
        <cdr:cNvPr id="8" name="TextBox 1">
          <a:extLst xmlns:a="http://schemas.openxmlformats.org/drawingml/2006/main">
            <a:ext uri="{FF2B5EF4-FFF2-40B4-BE49-F238E27FC236}">
              <a16:creationId xmlns:a16="http://schemas.microsoft.com/office/drawing/2014/main" id="{03D249FA-B41B-48F0-A50E-D6121E3EA673}"/>
            </a:ext>
          </a:extLst>
        </cdr:cNvPr>
        <cdr:cNvSpPr txBox="1"/>
      </cdr:nvSpPr>
      <cdr:spPr>
        <a:xfrm xmlns:a="http://schemas.openxmlformats.org/drawingml/2006/main">
          <a:off x="6153978" y="3450389"/>
          <a:ext cx="992605" cy="28073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a:latin typeface="Century Gothic" panose="020B0502020202020204" pitchFamily="34" charset="0"/>
            </a:rPr>
            <a:t>Panic</a:t>
          </a:r>
        </a:p>
      </cdr:txBody>
    </cdr:sp>
  </cdr:relSizeAnchor>
  <cdr:relSizeAnchor xmlns:cdr="http://schemas.openxmlformats.org/drawingml/2006/chartDrawing">
    <cdr:from>
      <cdr:x>0.88449</cdr:x>
      <cdr:y>0.41457</cdr:y>
    </cdr:from>
    <cdr:to>
      <cdr:x>1</cdr:x>
      <cdr:y>0.48293</cdr:y>
    </cdr:to>
    <cdr:sp macro="" textlink="">
      <cdr:nvSpPr>
        <cdr:cNvPr id="9" name="TextBox 1">
          <a:extLst xmlns:a="http://schemas.openxmlformats.org/drawingml/2006/main">
            <a:ext uri="{FF2B5EF4-FFF2-40B4-BE49-F238E27FC236}">
              <a16:creationId xmlns:a16="http://schemas.microsoft.com/office/drawing/2014/main" id="{8DA9C64E-F8E1-443B-87B1-BFA88CCBC55A}"/>
            </a:ext>
          </a:extLst>
        </cdr:cNvPr>
        <cdr:cNvSpPr txBox="1"/>
      </cdr:nvSpPr>
      <cdr:spPr>
        <a:xfrm xmlns:a="http://schemas.openxmlformats.org/drawingml/2006/main">
          <a:off x="7600341" y="1702552"/>
          <a:ext cx="992605" cy="28073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a:latin typeface="Century Gothic" panose="020B0502020202020204" pitchFamily="34" charset="0"/>
            </a:rPr>
            <a:t>Encouraged</a:t>
          </a:r>
        </a:p>
      </cdr:txBody>
    </cdr:sp>
  </cdr:relSizeAnchor>
  <cdr:relSizeAnchor xmlns:cdr="http://schemas.openxmlformats.org/drawingml/2006/chartDrawing">
    <cdr:from>
      <cdr:x>0.86227</cdr:x>
      <cdr:y>0.72411</cdr:y>
    </cdr:from>
    <cdr:to>
      <cdr:x>0.97778</cdr:x>
      <cdr:y>0.79247</cdr:y>
    </cdr:to>
    <cdr:sp macro="" textlink="">
      <cdr:nvSpPr>
        <cdr:cNvPr id="11" name="TextBox 1">
          <a:extLst xmlns:a="http://schemas.openxmlformats.org/drawingml/2006/main">
            <a:ext uri="{FF2B5EF4-FFF2-40B4-BE49-F238E27FC236}">
              <a16:creationId xmlns:a16="http://schemas.microsoft.com/office/drawing/2014/main" id="{EFAEFE24-B8CD-458D-8E67-2AED0D68CBA6}"/>
            </a:ext>
          </a:extLst>
        </cdr:cNvPr>
        <cdr:cNvSpPr txBox="1"/>
      </cdr:nvSpPr>
      <cdr:spPr>
        <a:xfrm xmlns:a="http://schemas.openxmlformats.org/drawingml/2006/main">
          <a:off x="7409447" y="2973746"/>
          <a:ext cx="992605" cy="28073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a:latin typeface="Century Gothic" panose="020B0502020202020204" pitchFamily="34" charset="0"/>
            </a:rPr>
            <a:t>Optimism</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33A03D-BC00-4BBC-8B6D-5243114D0A23}" type="datetimeFigureOut">
              <a:rPr lang="en-US" smtClean="0"/>
              <a:t>10/2/2022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209D82-E150-4E46-A18E-41740247CB4F}" type="slidenum">
              <a:rPr lang="en-US" smtClean="0"/>
              <a:t>‹#›</a:t>
            </a:fld>
            <a:endParaRPr lang="en-US" dirty="0"/>
          </a:p>
        </p:txBody>
      </p:sp>
    </p:spTree>
    <p:extLst>
      <p:ext uri="{BB962C8B-B14F-4D97-AF65-F5344CB8AC3E}">
        <p14:creationId xmlns:p14="http://schemas.microsoft.com/office/powerpoint/2010/main" val="1035055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a:t>Please see disclosures at end of presentation</a:t>
            </a:r>
          </a:p>
        </p:txBody>
      </p:sp>
      <p:sp>
        <p:nvSpPr>
          <p:cNvPr id="6" name="Slide Number Placeholder 5"/>
          <p:cNvSpPr>
            <a:spLocks noGrp="1"/>
          </p:cNvSpPr>
          <p:nvPr>
            <p:ph type="sldNum" sz="quarter" idx="12"/>
          </p:nvPr>
        </p:nvSpPr>
        <p:spPr/>
        <p:txBody>
          <a:bodyPr/>
          <a:lstStyle/>
          <a:p>
            <a:fld id="{4735EAAA-B711-442E-BC3F-5F3F79FBF2EF}" type="slidenum">
              <a:rPr lang="en-US" smtClean="0"/>
              <a:t>‹#›</a:t>
            </a:fld>
            <a:endParaRPr lang="en-US" dirty="0"/>
          </a:p>
        </p:txBody>
      </p:sp>
    </p:spTree>
    <p:extLst>
      <p:ext uri="{BB962C8B-B14F-4D97-AF65-F5344CB8AC3E}">
        <p14:creationId xmlns:p14="http://schemas.microsoft.com/office/powerpoint/2010/main" val="3210630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est">
    <p:spTree>
      <p:nvGrpSpPr>
        <p:cNvPr id="1" name=""/>
        <p:cNvGrpSpPr/>
        <p:nvPr/>
      </p:nvGrpSpPr>
      <p:grpSpPr>
        <a:xfrm>
          <a:off x="0" y="0"/>
          <a:ext cx="0" cy="0"/>
          <a:chOff x="0" y="0"/>
          <a:chExt cx="0" cy="0"/>
        </a:xfrm>
      </p:grpSpPr>
      <p:sp>
        <p:nvSpPr>
          <p:cNvPr id="2" name="Title 1"/>
          <p:cNvSpPr>
            <a:spLocks noGrp="1"/>
          </p:cNvSpPr>
          <p:nvPr>
            <p:ph type="title"/>
          </p:nvPr>
        </p:nvSpPr>
        <p:spPr>
          <a:xfrm>
            <a:off x="202720" y="318612"/>
            <a:ext cx="8761200" cy="365243"/>
          </a:xfrm>
        </p:spPr>
        <p:txBody>
          <a:bodyPr/>
          <a:lstStyle/>
          <a:p>
            <a:r>
              <a:rPr lang="en-US" dirty="0"/>
              <a:t>Click to edit Master title style</a:t>
            </a:r>
          </a:p>
        </p:txBody>
      </p:sp>
      <p:sp>
        <p:nvSpPr>
          <p:cNvPr id="3" name="Content Placeholder 2"/>
          <p:cNvSpPr>
            <a:spLocks noGrp="1"/>
          </p:cNvSpPr>
          <p:nvPr>
            <p:ph sz="half" idx="1"/>
          </p:nvPr>
        </p:nvSpPr>
        <p:spPr>
          <a:xfrm>
            <a:off x="202720" y="810883"/>
            <a:ext cx="5680495" cy="5106838"/>
          </a:xfrm>
        </p:spPr>
        <p:txBody>
          <a:bodyPr>
            <a:normAutofit/>
          </a:bodyPr>
          <a:lstStyle>
            <a:lvl1pPr>
              <a:defRPr sz="1400"/>
            </a:lvl1pPr>
            <a:lvl2pPr>
              <a:defRPr sz="1200"/>
            </a:lvl2pPr>
            <a:lvl3pPr>
              <a:defRPr sz="1100"/>
            </a:lvl3pPr>
            <a:lvl4pPr>
              <a:defRPr sz="1050"/>
            </a:lvl4pPr>
            <a:lvl5pPr>
              <a:defRPr sz="1050"/>
            </a:lvl5pPr>
          </a:lstStyle>
          <a:p>
            <a:pPr lvl="0"/>
            <a:endParaRPr lang="en-US" dirty="0"/>
          </a:p>
        </p:txBody>
      </p:sp>
      <p:sp>
        <p:nvSpPr>
          <p:cNvPr id="4" name="Content Placeholder 3"/>
          <p:cNvSpPr>
            <a:spLocks noGrp="1"/>
          </p:cNvSpPr>
          <p:nvPr>
            <p:ph sz="half" idx="2"/>
          </p:nvPr>
        </p:nvSpPr>
        <p:spPr>
          <a:xfrm>
            <a:off x="6003985" y="810883"/>
            <a:ext cx="2959935" cy="5106838"/>
          </a:xfrm>
        </p:spPr>
        <p:txBody>
          <a:bodyPr>
            <a:norm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p:txBody>
      </p:sp>
      <p:sp>
        <p:nvSpPr>
          <p:cNvPr id="6" name="Footer Placeholder 5"/>
          <p:cNvSpPr>
            <a:spLocks noGrp="1"/>
          </p:cNvSpPr>
          <p:nvPr>
            <p:ph type="ftr" sz="quarter" idx="11"/>
          </p:nvPr>
        </p:nvSpPr>
        <p:spPr/>
        <p:txBody>
          <a:bodyPr/>
          <a:lstStyle/>
          <a:p>
            <a:r>
              <a:rPr lang="en-US" dirty="0"/>
              <a:t>Please see disclosures at end of presentation</a:t>
            </a:r>
          </a:p>
        </p:txBody>
      </p:sp>
      <p:sp>
        <p:nvSpPr>
          <p:cNvPr id="7" name="Slide Number Placeholder 6"/>
          <p:cNvSpPr>
            <a:spLocks noGrp="1"/>
          </p:cNvSpPr>
          <p:nvPr>
            <p:ph type="sldNum" sz="quarter" idx="12"/>
          </p:nvPr>
        </p:nvSpPr>
        <p:spPr/>
        <p:txBody>
          <a:bodyPr/>
          <a:lstStyle/>
          <a:p>
            <a:fld id="{4735EAAA-B711-442E-BC3F-5F3F79FBF2EF}" type="slidenum">
              <a:rPr lang="en-US" smtClean="0"/>
              <a:t>‹#›</a:t>
            </a:fld>
            <a:endParaRPr lang="en-US" dirty="0"/>
          </a:p>
        </p:txBody>
      </p:sp>
    </p:spTree>
    <p:extLst>
      <p:ext uri="{BB962C8B-B14F-4D97-AF65-F5344CB8AC3E}">
        <p14:creationId xmlns:p14="http://schemas.microsoft.com/office/powerpoint/2010/main" val="262977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02720" y="318612"/>
            <a:ext cx="8761200" cy="365243"/>
          </a:xfrm>
        </p:spPr>
        <p:txBody>
          <a:bodyPr/>
          <a:lstStyle/>
          <a:p>
            <a:r>
              <a:rPr lang="en-US" dirty="0"/>
              <a:t>Click to edit Master title style</a:t>
            </a:r>
          </a:p>
        </p:txBody>
      </p:sp>
      <p:sp>
        <p:nvSpPr>
          <p:cNvPr id="3" name="Content Placeholder 2"/>
          <p:cNvSpPr>
            <a:spLocks noGrp="1"/>
          </p:cNvSpPr>
          <p:nvPr>
            <p:ph sz="half" idx="1"/>
          </p:nvPr>
        </p:nvSpPr>
        <p:spPr>
          <a:xfrm>
            <a:off x="202720" y="810883"/>
            <a:ext cx="6439620" cy="5149970"/>
          </a:xfrm>
        </p:spPr>
        <p:txBody>
          <a:bodyPr>
            <a:normAutofit/>
          </a:bodyPr>
          <a:lstStyle>
            <a:lvl1pPr>
              <a:defRPr sz="1400"/>
            </a:lvl1pPr>
            <a:lvl2pPr>
              <a:defRPr sz="1200"/>
            </a:lvl2pPr>
            <a:lvl3pPr>
              <a:defRPr sz="1100"/>
            </a:lvl3pPr>
            <a:lvl4pPr>
              <a:defRPr sz="1050"/>
            </a:lvl4pPr>
            <a:lvl5pPr>
              <a:defRPr sz="1050"/>
            </a:lvl5pPr>
          </a:lstStyle>
          <a:p>
            <a:pPr lvl="0"/>
            <a:endParaRPr lang="en-US" dirty="0"/>
          </a:p>
        </p:txBody>
      </p:sp>
      <p:sp>
        <p:nvSpPr>
          <p:cNvPr id="4" name="Content Placeholder 3"/>
          <p:cNvSpPr>
            <a:spLocks noGrp="1"/>
          </p:cNvSpPr>
          <p:nvPr>
            <p:ph sz="half" idx="2"/>
          </p:nvPr>
        </p:nvSpPr>
        <p:spPr>
          <a:xfrm>
            <a:off x="6788989" y="810883"/>
            <a:ext cx="2174931" cy="5149970"/>
          </a:xfrm>
        </p:spPr>
        <p:txBody>
          <a:bodyPr>
            <a:normAutofit/>
          </a:bodyPr>
          <a:lstStyle>
            <a:lvl1pPr marL="112713" indent="-107950">
              <a:defRPr sz="1200"/>
            </a:lvl1pPr>
            <a:lvl2pPr>
              <a:defRPr sz="1200"/>
            </a:lvl2pPr>
            <a:lvl3pPr>
              <a:defRPr sz="1100"/>
            </a:lvl3pPr>
            <a:lvl4pPr>
              <a:defRPr sz="1050"/>
            </a:lvl4pPr>
            <a:lvl5pPr>
              <a:defRPr sz="1050"/>
            </a:lvl5pPr>
          </a:lstStyle>
          <a:p>
            <a:pPr lvl="0"/>
            <a:r>
              <a:rPr lang="en-US" dirty="0"/>
              <a:t>Click to edit Master text styles</a:t>
            </a:r>
          </a:p>
        </p:txBody>
      </p:sp>
      <p:sp>
        <p:nvSpPr>
          <p:cNvPr id="6" name="Footer Placeholder 5"/>
          <p:cNvSpPr>
            <a:spLocks noGrp="1"/>
          </p:cNvSpPr>
          <p:nvPr>
            <p:ph type="ftr" sz="quarter" idx="11"/>
          </p:nvPr>
        </p:nvSpPr>
        <p:spPr/>
        <p:txBody>
          <a:bodyPr/>
          <a:lstStyle/>
          <a:p>
            <a:r>
              <a:rPr lang="en-US" dirty="0"/>
              <a:t>Please see disclosures at end of presentation</a:t>
            </a:r>
          </a:p>
        </p:txBody>
      </p:sp>
      <p:sp>
        <p:nvSpPr>
          <p:cNvPr id="7" name="Slide Number Placeholder 6"/>
          <p:cNvSpPr>
            <a:spLocks noGrp="1"/>
          </p:cNvSpPr>
          <p:nvPr>
            <p:ph type="sldNum" sz="quarter" idx="12"/>
          </p:nvPr>
        </p:nvSpPr>
        <p:spPr/>
        <p:txBody>
          <a:bodyPr/>
          <a:lstStyle/>
          <a:p>
            <a:fld id="{4735EAAA-B711-442E-BC3F-5F3F79FBF2EF}" type="slidenum">
              <a:rPr lang="en-US" smtClean="0"/>
              <a:t>‹#›</a:t>
            </a:fld>
            <a:endParaRPr lang="en-US" dirty="0"/>
          </a:p>
        </p:txBody>
      </p:sp>
    </p:spTree>
    <p:extLst>
      <p:ext uri="{BB962C8B-B14F-4D97-AF65-F5344CB8AC3E}">
        <p14:creationId xmlns:p14="http://schemas.microsoft.com/office/powerpoint/2010/main" val="3288025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Please see disclosures at end of presentation</a:t>
            </a:r>
          </a:p>
        </p:txBody>
      </p:sp>
      <p:sp>
        <p:nvSpPr>
          <p:cNvPr id="6" name="Slide Number Placeholder 5"/>
          <p:cNvSpPr>
            <a:spLocks noGrp="1"/>
          </p:cNvSpPr>
          <p:nvPr>
            <p:ph type="sldNum" sz="quarter" idx="12"/>
          </p:nvPr>
        </p:nvSpPr>
        <p:spPr/>
        <p:txBody>
          <a:bodyPr/>
          <a:lstStyle/>
          <a:p>
            <a:fld id="{4735EAAA-B711-442E-BC3F-5F3F79FBF2EF}" type="slidenum">
              <a:rPr lang="en-US" smtClean="0"/>
              <a:t>‹#›</a:t>
            </a:fld>
            <a:endParaRPr lang="en-US" dirty="0"/>
          </a:p>
        </p:txBody>
      </p:sp>
    </p:spTree>
    <p:extLst>
      <p:ext uri="{BB962C8B-B14F-4D97-AF65-F5344CB8AC3E}">
        <p14:creationId xmlns:p14="http://schemas.microsoft.com/office/powerpoint/2010/main" val="112784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202720" y="875699"/>
            <a:ext cx="4188126" cy="5112355"/>
          </a:xfrm>
        </p:spPr>
        <p:txBody>
          <a:bodyPr>
            <a:normAutofit/>
          </a:bodyPr>
          <a:lstStyle>
            <a:lvl1pPr>
              <a:defRPr sz="1000"/>
            </a:lvl1pPr>
            <a:lvl2pPr>
              <a:defRPr sz="1000"/>
            </a:lvl2pPr>
            <a:lvl3pPr>
              <a:defRPr sz="100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r>
              <a:rPr lang="en-US" dirty="0"/>
              <a:t>Please see disclosures at end of presentation</a:t>
            </a:r>
          </a:p>
        </p:txBody>
      </p:sp>
      <p:sp>
        <p:nvSpPr>
          <p:cNvPr id="6" name="Slide Number Placeholder 5"/>
          <p:cNvSpPr>
            <a:spLocks noGrp="1"/>
          </p:cNvSpPr>
          <p:nvPr>
            <p:ph type="sldNum" sz="quarter" idx="12"/>
          </p:nvPr>
        </p:nvSpPr>
        <p:spPr/>
        <p:txBody>
          <a:bodyPr/>
          <a:lstStyle/>
          <a:p>
            <a:fld id="{4735EAAA-B711-442E-BC3F-5F3F79FBF2EF}" type="slidenum">
              <a:rPr lang="en-US" smtClean="0"/>
              <a:t>‹#›</a:t>
            </a:fld>
            <a:endParaRPr lang="en-US" dirty="0"/>
          </a:p>
        </p:txBody>
      </p:sp>
      <p:sp>
        <p:nvSpPr>
          <p:cNvPr id="7" name="Content Placeholder 2">
            <a:extLst>
              <a:ext uri="{FF2B5EF4-FFF2-40B4-BE49-F238E27FC236}">
                <a16:creationId xmlns:a16="http://schemas.microsoft.com/office/drawing/2014/main" id="{11B2967B-29D7-438F-B3C3-8FFDD910EC4A}"/>
              </a:ext>
            </a:extLst>
          </p:cNvPr>
          <p:cNvSpPr>
            <a:spLocks noGrp="1"/>
          </p:cNvSpPr>
          <p:nvPr>
            <p:ph idx="13"/>
          </p:nvPr>
        </p:nvSpPr>
        <p:spPr>
          <a:xfrm>
            <a:off x="4753156" y="875699"/>
            <a:ext cx="4210765" cy="5112355"/>
          </a:xfrm>
        </p:spPr>
        <p:txBody>
          <a:bodyPr>
            <a:normAutofit/>
          </a:bodyPr>
          <a:lstStyle>
            <a:lvl1pPr>
              <a:defRPr sz="1000"/>
            </a:lvl1pPr>
            <a:lvl2pPr>
              <a:defRPr sz="1000"/>
            </a:lvl2pPr>
            <a:lvl3pPr>
              <a:defRPr sz="100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5895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dirty="0"/>
              <a:t>Please see disclosures at end of presentation</a:t>
            </a:r>
          </a:p>
        </p:txBody>
      </p:sp>
      <p:sp>
        <p:nvSpPr>
          <p:cNvPr id="5" name="Slide Number Placeholder 4"/>
          <p:cNvSpPr>
            <a:spLocks noGrp="1"/>
          </p:cNvSpPr>
          <p:nvPr>
            <p:ph type="sldNum" sz="quarter" idx="12"/>
          </p:nvPr>
        </p:nvSpPr>
        <p:spPr/>
        <p:txBody>
          <a:bodyPr/>
          <a:lstStyle/>
          <a:p>
            <a:fld id="{4735EAAA-B711-442E-BC3F-5F3F79FBF2EF}" type="slidenum">
              <a:rPr lang="en-US" smtClean="0"/>
              <a:t>‹#›</a:t>
            </a:fld>
            <a:endParaRPr lang="en-US" dirty="0"/>
          </a:p>
        </p:txBody>
      </p:sp>
    </p:spTree>
    <p:extLst>
      <p:ext uri="{BB962C8B-B14F-4D97-AF65-F5344CB8AC3E}">
        <p14:creationId xmlns:p14="http://schemas.microsoft.com/office/powerpoint/2010/main" val="3422483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10/2/2022</a:t>
            </a:fld>
            <a:endParaRPr lang="en-US" dirty="0"/>
          </a:p>
        </p:txBody>
      </p:sp>
      <p:sp>
        <p:nvSpPr>
          <p:cNvPr id="4" name="Holder 4"/>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2213301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2720" y="318612"/>
            <a:ext cx="8738558" cy="36524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202719" y="875699"/>
            <a:ext cx="8738559" cy="511235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779035" y="6278717"/>
            <a:ext cx="3830127" cy="365125"/>
          </a:xfrm>
          <a:prstGeom prst="rect">
            <a:avLst/>
          </a:prstGeom>
        </p:spPr>
        <p:txBody>
          <a:bodyPr vert="horz" lIns="91440" tIns="45720" rIns="91440" bIns="45720" rtlCol="0" anchor="ctr"/>
          <a:lstStyle>
            <a:lvl1pPr algn="r">
              <a:defRPr sz="1000">
                <a:solidFill>
                  <a:schemeClr val="tx1">
                    <a:tint val="75000"/>
                  </a:schemeClr>
                </a:solidFill>
                <a:latin typeface="+mj-lt"/>
              </a:defRPr>
            </a:lvl1pPr>
          </a:lstStyle>
          <a:p>
            <a:r>
              <a:rPr lang="en-US" dirty="0"/>
              <a:t>Please see disclosures at end of presentation</a:t>
            </a:r>
          </a:p>
        </p:txBody>
      </p:sp>
      <p:sp>
        <p:nvSpPr>
          <p:cNvPr id="6" name="Slide Number Placeholder 5"/>
          <p:cNvSpPr>
            <a:spLocks noGrp="1"/>
          </p:cNvSpPr>
          <p:nvPr>
            <p:ph type="sldNum" sz="quarter" idx="4"/>
          </p:nvPr>
        </p:nvSpPr>
        <p:spPr>
          <a:xfrm>
            <a:off x="8609162" y="6278717"/>
            <a:ext cx="354759" cy="365125"/>
          </a:xfrm>
          <a:prstGeom prst="rect">
            <a:avLst/>
          </a:prstGeom>
        </p:spPr>
        <p:txBody>
          <a:bodyPr vert="horz" lIns="91440" tIns="45720" rIns="91440" bIns="45720" rtlCol="0" anchor="ctr"/>
          <a:lstStyle>
            <a:lvl1pPr algn="r">
              <a:defRPr sz="1000">
                <a:solidFill>
                  <a:schemeClr val="tx1">
                    <a:tint val="75000"/>
                  </a:schemeClr>
                </a:solidFill>
                <a:latin typeface="+mj-lt"/>
              </a:defRPr>
            </a:lvl1pPr>
          </a:lstStyle>
          <a:p>
            <a:fld id="{4735EAAA-B711-442E-BC3F-5F3F79FBF2EF}" type="slidenum">
              <a:rPr lang="en-US" smtClean="0"/>
              <a:pPr/>
              <a:t>‹#›</a:t>
            </a:fld>
            <a:endParaRPr lang="en-US" dirty="0"/>
          </a:p>
        </p:txBody>
      </p:sp>
      <p:cxnSp>
        <p:nvCxnSpPr>
          <p:cNvPr id="8" name="Straight Connector 7">
            <a:extLst>
              <a:ext uri="{FF2B5EF4-FFF2-40B4-BE49-F238E27FC236}">
                <a16:creationId xmlns:a16="http://schemas.microsoft.com/office/drawing/2014/main" id="{53D3D231-5878-4163-B813-992928AADA83}"/>
              </a:ext>
            </a:extLst>
          </p:cNvPr>
          <p:cNvCxnSpPr/>
          <p:nvPr userDrawn="1"/>
        </p:nvCxnSpPr>
        <p:spPr>
          <a:xfrm>
            <a:off x="202720" y="6133386"/>
            <a:ext cx="873855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A2534D49-0884-47F9-9773-23BCA7252632}"/>
              </a:ext>
            </a:extLst>
          </p:cNvPr>
          <p:cNvCxnSpPr/>
          <p:nvPr userDrawn="1"/>
        </p:nvCxnSpPr>
        <p:spPr>
          <a:xfrm>
            <a:off x="202720" y="730369"/>
            <a:ext cx="873855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12" name="Picture 11" descr="A picture containing text&#10;&#10;Description automatically generated">
            <a:extLst>
              <a:ext uri="{FF2B5EF4-FFF2-40B4-BE49-F238E27FC236}">
                <a16:creationId xmlns:a16="http://schemas.microsoft.com/office/drawing/2014/main" id="{26D9EBED-9D0B-457E-A69C-5C10A7EA0DBD}"/>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103517" y="6163006"/>
            <a:ext cx="1526875" cy="612875"/>
          </a:xfrm>
          <a:prstGeom prst="rect">
            <a:avLst/>
          </a:prstGeom>
        </p:spPr>
      </p:pic>
    </p:spTree>
    <p:extLst>
      <p:ext uri="{BB962C8B-B14F-4D97-AF65-F5344CB8AC3E}">
        <p14:creationId xmlns:p14="http://schemas.microsoft.com/office/powerpoint/2010/main" val="3514321665"/>
      </p:ext>
    </p:extLst>
  </p:cSld>
  <p:clrMap bg1="lt1" tx1="dk1" bg2="lt2" tx2="dk2" accent1="accent1" accent2="accent2" accent3="accent3" accent4="accent4" accent5="accent5" accent6="accent6" hlink="hlink" folHlink="folHlink"/>
  <p:sldLayoutIdLst>
    <p:sldLayoutId id="2147483661" r:id="rId1"/>
    <p:sldLayoutId id="2147483668" r:id="rId2"/>
    <p:sldLayoutId id="2147483664" r:id="rId3"/>
    <p:sldLayoutId id="2147483662" r:id="rId4"/>
    <p:sldLayoutId id="2147483669" r:id="rId5"/>
    <p:sldLayoutId id="2147483666" r:id="rId6"/>
    <p:sldLayoutId id="2147483670" r:id="rId7"/>
  </p:sldLayoutIdLst>
  <p:hf hdr="0" dt="0"/>
  <p:txStyles>
    <p:titleStyle>
      <a:lvl1pPr algn="l" defTabSz="914400" rtl="0" eaLnBrk="1" latinLnBrk="0" hangingPunct="1">
        <a:lnSpc>
          <a:spcPct val="90000"/>
        </a:lnSpc>
        <a:spcBef>
          <a:spcPct val="0"/>
        </a:spcBef>
        <a:buNone/>
        <a:defRPr sz="2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reports.marketdeskresearch.com/hubfs/3-Resources/1-WhiteLabel/InstructionalVideosv1.pdf" TargetMode="External"/><Relationship Id="rId2" Type="http://schemas.openxmlformats.org/officeDocument/2006/relationships/hyperlink" Target="http://www.marketdeskresearch.com/terms" TargetMode="External"/><Relationship Id="rId1" Type="http://schemas.openxmlformats.org/officeDocument/2006/relationships/slideLayout" Target="../slideLayouts/slideLayout7.xml"/><Relationship Id="rId4" Type="http://schemas.openxmlformats.org/officeDocument/2006/relationships/hyperlink" Target="mailto:WhiteLabel@MarketDeskResearch.com" TargetMode="Externa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3.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24.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0695CFE-BACC-4442-8CE1-D41E4015C4C9}"/>
              </a:ext>
            </a:extLst>
          </p:cNvPr>
          <p:cNvSpPr/>
          <p:nvPr/>
        </p:nvSpPr>
        <p:spPr>
          <a:xfrm>
            <a:off x="0" y="0"/>
            <a:ext cx="9144000"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bject 4">
            <a:extLst>
              <a:ext uri="{FF2B5EF4-FFF2-40B4-BE49-F238E27FC236}">
                <a16:creationId xmlns:a16="http://schemas.microsoft.com/office/drawing/2014/main" id="{E9F9DD11-E9D1-4D87-8345-9F5889CB72DD}"/>
              </a:ext>
            </a:extLst>
          </p:cNvPr>
          <p:cNvSpPr/>
          <p:nvPr/>
        </p:nvSpPr>
        <p:spPr>
          <a:xfrm>
            <a:off x="567454" y="393030"/>
            <a:ext cx="8004922" cy="130549"/>
          </a:xfrm>
          <a:custGeom>
            <a:avLst/>
            <a:gdLst/>
            <a:ahLst/>
            <a:cxnLst/>
            <a:rect l="l" t="t" r="r" b="b"/>
            <a:pathLst>
              <a:path w="9072245" h="147955">
                <a:moveTo>
                  <a:pt x="0" y="147827"/>
                </a:moveTo>
                <a:lnTo>
                  <a:pt x="9072118" y="147827"/>
                </a:lnTo>
                <a:lnTo>
                  <a:pt x="9072118" y="0"/>
                </a:lnTo>
                <a:lnTo>
                  <a:pt x="0" y="0"/>
                </a:lnTo>
                <a:lnTo>
                  <a:pt x="0" y="147827"/>
                </a:lnTo>
                <a:close/>
              </a:path>
            </a:pathLst>
          </a:custGeom>
          <a:solidFill>
            <a:srgbClr val="333E4F"/>
          </a:solidFill>
        </p:spPr>
        <p:txBody>
          <a:bodyPr wrap="square" lIns="0" tIns="0" rIns="0" bIns="0" rtlCol="0"/>
          <a:lstStyle/>
          <a:p>
            <a:endParaRPr sz="1588" dirty="0"/>
          </a:p>
        </p:txBody>
      </p:sp>
      <p:sp>
        <p:nvSpPr>
          <p:cNvPr id="11" name="TextBox 10">
            <a:extLst>
              <a:ext uri="{FF2B5EF4-FFF2-40B4-BE49-F238E27FC236}">
                <a16:creationId xmlns:a16="http://schemas.microsoft.com/office/drawing/2014/main" id="{30EF8411-B5F0-4852-972A-ED990CB13C07}"/>
              </a:ext>
            </a:extLst>
          </p:cNvPr>
          <p:cNvSpPr txBox="1"/>
          <p:nvPr/>
        </p:nvSpPr>
        <p:spPr>
          <a:xfrm>
            <a:off x="619903" y="575820"/>
            <a:ext cx="5239813" cy="1021626"/>
          </a:xfrm>
          <a:prstGeom prst="rect">
            <a:avLst/>
          </a:prstGeom>
          <a:noFill/>
        </p:spPr>
        <p:txBody>
          <a:bodyPr wrap="square" rtlCol="0">
            <a:spAutoFit/>
          </a:bodyPr>
          <a:lstStyle/>
          <a:p>
            <a:pPr>
              <a:lnSpc>
                <a:spcPct val="125000"/>
              </a:lnSpc>
            </a:pPr>
            <a:r>
              <a:rPr lang="en-US" sz="3088" b="1" dirty="0">
                <a:solidFill>
                  <a:schemeClr val="tx2">
                    <a:lumMod val="75000"/>
                  </a:schemeClr>
                </a:solidFill>
                <a:latin typeface="Century Gothic" panose="020B0502020202020204" pitchFamily="34" charset="0"/>
              </a:rPr>
              <a:t>Instructions</a:t>
            </a:r>
          </a:p>
          <a:p>
            <a:pPr>
              <a:lnSpc>
                <a:spcPct val="125000"/>
              </a:lnSpc>
            </a:pPr>
            <a:r>
              <a:rPr lang="en-US" sz="1941" dirty="0">
                <a:solidFill>
                  <a:srgbClr val="333E4F"/>
                </a:solidFill>
                <a:latin typeface="Century Gothic" panose="020B0502020202020204" pitchFamily="34" charset="0"/>
              </a:rPr>
              <a:t>MarketDesk White Label Insights</a:t>
            </a:r>
          </a:p>
        </p:txBody>
      </p:sp>
      <p:sp>
        <p:nvSpPr>
          <p:cNvPr id="12" name="TextBox 11">
            <a:extLst>
              <a:ext uri="{FF2B5EF4-FFF2-40B4-BE49-F238E27FC236}">
                <a16:creationId xmlns:a16="http://schemas.microsoft.com/office/drawing/2014/main" id="{A61CE8B0-BD09-4123-90F0-223C10EC0992}"/>
              </a:ext>
            </a:extLst>
          </p:cNvPr>
          <p:cNvSpPr txBox="1"/>
          <p:nvPr/>
        </p:nvSpPr>
        <p:spPr>
          <a:xfrm>
            <a:off x="619903" y="1993927"/>
            <a:ext cx="8068235" cy="4335931"/>
          </a:xfrm>
          <a:prstGeom prst="rect">
            <a:avLst/>
          </a:prstGeom>
          <a:noFill/>
        </p:spPr>
        <p:txBody>
          <a:bodyPr wrap="square" rtlCol="0">
            <a:spAutoFit/>
          </a:bodyPr>
          <a:lstStyle/>
          <a:p>
            <a:pPr marL="201717" indent="-201717" algn="just">
              <a:spcAft>
                <a:spcPts val="353"/>
              </a:spcAft>
              <a:buFont typeface="+mj-lt"/>
              <a:buAutoNum type="arabicPeriod"/>
            </a:pPr>
            <a:r>
              <a:rPr lang="en-US" sz="1059" b="1" dirty="0">
                <a:solidFill>
                  <a:srgbClr val="333E4F"/>
                </a:solidFill>
                <a:latin typeface="Century Gothic" panose="020B0502020202020204" pitchFamily="34" charset="0"/>
              </a:rPr>
              <a:t>IMPORTANT NOTICE </a:t>
            </a:r>
            <a:r>
              <a:rPr lang="en-US" sz="1059" dirty="0">
                <a:solidFill>
                  <a:srgbClr val="333E4F"/>
                </a:solidFill>
                <a:latin typeface="Century Gothic" panose="020B0502020202020204" pitchFamily="34" charset="0"/>
              </a:rPr>
              <a:t>― By using this presentation, you are acknowledging and agreeing to the Terms of Use which are subject to change: </a:t>
            </a:r>
            <a:r>
              <a:rPr lang="en-US" sz="1059" dirty="0">
                <a:solidFill>
                  <a:srgbClr val="333E4F"/>
                </a:solidFill>
                <a:latin typeface="Century Gothic" panose="020B0502020202020204" pitchFamily="34" charset="0"/>
                <a:hlinkClick r:id="rId2"/>
              </a:rPr>
              <a:t>www.MarketDeskResearch.com/terms</a:t>
            </a:r>
            <a:endParaRPr lang="en-US" sz="1059" dirty="0">
              <a:solidFill>
                <a:srgbClr val="333E4F"/>
              </a:solidFill>
              <a:latin typeface="Century Gothic" panose="020B0502020202020204" pitchFamily="34" charset="0"/>
            </a:endParaRPr>
          </a:p>
          <a:p>
            <a:pPr marL="201717" indent="-201717" algn="just">
              <a:spcAft>
                <a:spcPts val="353"/>
              </a:spcAft>
              <a:buFont typeface="+mj-lt"/>
              <a:buAutoNum type="arabicPeriod"/>
            </a:pPr>
            <a:endParaRPr lang="en-US" sz="1059" b="1" dirty="0">
              <a:solidFill>
                <a:srgbClr val="333E4F"/>
              </a:solidFill>
              <a:latin typeface="Century Gothic" panose="020B0502020202020204" pitchFamily="34" charset="0"/>
            </a:endParaRPr>
          </a:p>
          <a:p>
            <a:pPr marL="201717" indent="-201717" algn="just">
              <a:spcAft>
                <a:spcPts val="353"/>
              </a:spcAft>
              <a:buFont typeface="+mj-lt"/>
              <a:buAutoNum type="arabicPeriod"/>
            </a:pPr>
            <a:r>
              <a:rPr lang="en-US" sz="1059" b="1" dirty="0">
                <a:solidFill>
                  <a:schemeClr val="tx2">
                    <a:lumMod val="75000"/>
                  </a:schemeClr>
                </a:solidFill>
                <a:latin typeface="Century Gothic" panose="020B0502020202020204" pitchFamily="34" charset="0"/>
              </a:rPr>
              <a:t>Watch the Instructional Video </a:t>
            </a:r>
            <a:r>
              <a:rPr lang="en-US" sz="1059" dirty="0">
                <a:solidFill>
                  <a:schemeClr val="tx2">
                    <a:lumMod val="75000"/>
                  </a:schemeClr>
                </a:solidFill>
                <a:latin typeface="Century Gothic" panose="020B0502020202020204" pitchFamily="34" charset="0"/>
              </a:rPr>
              <a:t>― Click </a:t>
            </a:r>
            <a:r>
              <a:rPr lang="en-US" sz="1059" dirty="0">
                <a:solidFill>
                  <a:srgbClr val="333E4F"/>
                </a:solidFill>
                <a:latin typeface="Century Gothic" panose="020B0502020202020204" pitchFamily="34" charset="0"/>
              </a:rPr>
              <a:t>on this </a:t>
            </a:r>
            <a:r>
              <a:rPr lang="en-US" sz="1059" dirty="0">
                <a:solidFill>
                  <a:srgbClr val="333E4F"/>
                </a:solidFill>
                <a:latin typeface="Century Gothic" panose="020B0502020202020204" pitchFamily="34" charset="0"/>
                <a:hlinkClick r:id="rId3"/>
              </a:rPr>
              <a:t>link</a:t>
            </a:r>
            <a:r>
              <a:rPr lang="en-US" sz="1059" dirty="0">
                <a:solidFill>
                  <a:srgbClr val="333E4F"/>
                </a:solidFill>
                <a:latin typeface="Century Gothic" panose="020B0502020202020204" pitchFamily="34" charset="0"/>
              </a:rPr>
              <a:t> and follow along with the steps below.</a:t>
            </a:r>
          </a:p>
          <a:p>
            <a:pPr marL="201717" indent="-201717" algn="just">
              <a:spcAft>
                <a:spcPts val="353"/>
              </a:spcAft>
              <a:buFont typeface="+mj-lt"/>
              <a:buAutoNum type="arabicPeriod"/>
            </a:pPr>
            <a:endParaRPr lang="en-US" sz="1059" b="1" dirty="0">
              <a:solidFill>
                <a:srgbClr val="333E4F"/>
              </a:solidFill>
              <a:latin typeface="Century Gothic" panose="020B0502020202020204" pitchFamily="34" charset="0"/>
            </a:endParaRPr>
          </a:p>
          <a:p>
            <a:pPr marL="201717" indent="-201717" algn="just">
              <a:spcAft>
                <a:spcPts val="353"/>
              </a:spcAft>
              <a:buFont typeface="+mj-lt"/>
              <a:buAutoNum type="arabicPeriod"/>
            </a:pPr>
            <a:r>
              <a:rPr lang="en-US" sz="1059" b="1" dirty="0">
                <a:solidFill>
                  <a:srgbClr val="333E4F"/>
                </a:solidFill>
                <a:latin typeface="Century Gothic" panose="020B0502020202020204" pitchFamily="34" charset="0"/>
              </a:rPr>
              <a:t>Insert Your Logo </a:t>
            </a:r>
            <a:r>
              <a:rPr lang="en-US" sz="1059" dirty="0">
                <a:solidFill>
                  <a:srgbClr val="333E4F"/>
                </a:solidFill>
                <a:latin typeface="Century Gothic" panose="020B0502020202020204" pitchFamily="34" charset="0"/>
              </a:rPr>
              <a:t>― To insert your firm’s logo click on View &gt; Slide Master &gt; scroll up to the top slide. Right click on the image in the bottom left corner, click on "Change Picture", click on "From a File”, navigate to your firm's logo saved on your computer, select the image and click "Insert". Repeat this process with the larger logo on the Title slide (p.3). </a:t>
            </a:r>
          </a:p>
          <a:p>
            <a:pPr marL="201717" indent="-201717" algn="just">
              <a:spcAft>
                <a:spcPts val="353"/>
              </a:spcAft>
              <a:buFont typeface="+mj-lt"/>
              <a:buAutoNum type="arabicPeriod"/>
            </a:pPr>
            <a:endParaRPr lang="en-US" sz="1059" dirty="0">
              <a:solidFill>
                <a:srgbClr val="333E4F"/>
              </a:solidFill>
              <a:latin typeface="Century Gothic" panose="020B0502020202020204" pitchFamily="34" charset="0"/>
            </a:endParaRPr>
          </a:p>
          <a:p>
            <a:pPr marL="201717" indent="-201717" algn="just">
              <a:spcAft>
                <a:spcPts val="353"/>
              </a:spcAft>
              <a:buFont typeface="+mj-lt"/>
              <a:buAutoNum type="arabicPeriod"/>
            </a:pPr>
            <a:r>
              <a:rPr lang="en-US" sz="1059" b="1" dirty="0">
                <a:solidFill>
                  <a:srgbClr val="333E4F"/>
                </a:solidFill>
                <a:latin typeface="Century Gothic" panose="020B0502020202020204" pitchFamily="34" charset="0"/>
              </a:rPr>
              <a:t>Contact Information </a:t>
            </a:r>
            <a:r>
              <a:rPr lang="en-US" sz="1059" dirty="0">
                <a:solidFill>
                  <a:srgbClr val="333E4F"/>
                </a:solidFill>
                <a:latin typeface="Century Gothic" panose="020B0502020202020204" pitchFamily="34" charset="0"/>
              </a:rPr>
              <a:t>― Add your contact information to the Table of Contents (p.4) and update the website (p.3). </a:t>
            </a:r>
          </a:p>
          <a:p>
            <a:pPr marL="201717" indent="-201717" algn="just">
              <a:spcAft>
                <a:spcPts val="353"/>
              </a:spcAft>
              <a:buFont typeface="+mj-lt"/>
              <a:buAutoNum type="arabicPeriod"/>
            </a:pPr>
            <a:endParaRPr lang="en-US" sz="1059" dirty="0">
              <a:solidFill>
                <a:srgbClr val="333E4F"/>
              </a:solidFill>
              <a:latin typeface="Century Gothic" panose="020B0502020202020204" pitchFamily="34" charset="0"/>
            </a:endParaRPr>
          </a:p>
          <a:p>
            <a:pPr marL="201717" indent="-201717" algn="just">
              <a:spcAft>
                <a:spcPts val="353"/>
              </a:spcAft>
              <a:buFont typeface="+mj-lt"/>
              <a:buAutoNum type="arabicPeriod"/>
            </a:pPr>
            <a:r>
              <a:rPr lang="en-US" sz="1059" b="1" dirty="0">
                <a:solidFill>
                  <a:srgbClr val="333E4F"/>
                </a:solidFill>
                <a:latin typeface="Century Gothic" panose="020B0502020202020204" pitchFamily="34" charset="0"/>
              </a:rPr>
              <a:t>Your Firm’s Disclosures </a:t>
            </a:r>
            <a:r>
              <a:rPr lang="en-US" sz="1059" dirty="0">
                <a:solidFill>
                  <a:srgbClr val="333E4F"/>
                </a:solidFill>
                <a:latin typeface="Century Gothic" panose="020B0502020202020204" pitchFamily="34" charset="0"/>
              </a:rPr>
              <a:t>― Add your firm's disclosures on the last slide. </a:t>
            </a:r>
          </a:p>
          <a:p>
            <a:pPr marL="201717" indent="-201717" algn="just">
              <a:spcAft>
                <a:spcPts val="353"/>
              </a:spcAft>
              <a:buFont typeface="+mj-lt"/>
              <a:buAutoNum type="arabicPeriod"/>
            </a:pPr>
            <a:endParaRPr lang="en-US" sz="1059" dirty="0">
              <a:solidFill>
                <a:srgbClr val="333E4F"/>
              </a:solidFill>
              <a:latin typeface="Century Gothic" panose="020B0502020202020204" pitchFamily="34" charset="0"/>
            </a:endParaRPr>
          </a:p>
          <a:p>
            <a:pPr marL="201717" indent="-201717" algn="just">
              <a:spcAft>
                <a:spcPts val="353"/>
              </a:spcAft>
              <a:buFont typeface="+mj-lt"/>
              <a:buAutoNum type="arabicPeriod"/>
            </a:pPr>
            <a:r>
              <a:rPr lang="en-US" sz="1059" b="1" dirty="0">
                <a:solidFill>
                  <a:srgbClr val="333E4F"/>
                </a:solidFill>
                <a:latin typeface="Century Gothic" panose="020B0502020202020204" pitchFamily="34" charset="0"/>
              </a:rPr>
              <a:t>Edit Insights </a:t>
            </a:r>
            <a:r>
              <a:rPr lang="en-US" sz="1059" dirty="0">
                <a:solidFill>
                  <a:srgbClr val="333E4F"/>
                </a:solidFill>
                <a:latin typeface="Century Gothic" panose="020B0502020202020204" pitchFamily="34" charset="0"/>
              </a:rPr>
              <a:t>― If you would like, feel free to change the slide titles and text.</a:t>
            </a:r>
          </a:p>
          <a:p>
            <a:pPr marL="201717" indent="-201717" algn="just">
              <a:spcAft>
                <a:spcPts val="353"/>
              </a:spcAft>
              <a:buFont typeface="+mj-lt"/>
              <a:buAutoNum type="arabicPeriod"/>
            </a:pPr>
            <a:endParaRPr lang="en-US" sz="1059" dirty="0">
              <a:solidFill>
                <a:srgbClr val="333E4F"/>
              </a:solidFill>
              <a:latin typeface="Century Gothic" panose="020B0502020202020204" pitchFamily="34" charset="0"/>
            </a:endParaRPr>
          </a:p>
          <a:p>
            <a:pPr marL="201717" indent="-201717" algn="just">
              <a:spcAft>
                <a:spcPts val="353"/>
              </a:spcAft>
              <a:buFont typeface="+mj-lt"/>
              <a:buAutoNum type="arabicPeriod"/>
            </a:pPr>
            <a:r>
              <a:rPr lang="en-US" sz="1059" b="1" dirty="0">
                <a:solidFill>
                  <a:srgbClr val="333E4F"/>
                </a:solidFill>
                <a:latin typeface="Century Gothic" panose="020B0502020202020204" pitchFamily="34" charset="0"/>
              </a:rPr>
              <a:t>Delete this Instructions Page and the next Disclosures Page </a:t>
            </a:r>
            <a:r>
              <a:rPr lang="en-US" sz="1059" dirty="0">
                <a:solidFill>
                  <a:srgbClr val="333E4F"/>
                </a:solidFill>
                <a:latin typeface="Century Gothic" panose="020B0502020202020204" pitchFamily="34" charset="0"/>
              </a:rPr>
              <a:t>― Remove the pages once you’ve read them.</a:t>
            </a:r>
          </a:p>
          <a:p>
            <a:pPr marL="201717" indent="-201717" algn="just">
              <a:spcAft>
                <a:spcPts val="353"/>
              </a:spcAft>
              <a:buFont typeface="+mj-lt"/>
              <a:buAutoNum type="arabicPeriod"/>
            </a:pPr>
            <a:endParaRPr lang="en-US" sz="1059" b="1" dirty="0">
              <a:solidFill>
                <a:srgbClr val="333E4F"/>
              </a:solidFill>
              <a:latin typeface="Century Gothic" panose="020B0502020202020204" pitchFamily="34" charset="0"/>
            </a:endParaRPr>
          </a:p>
          <a:p>
            <a:pPr marL="201717" indent="-201717" algn="just">
              <a:spcAft>
                <a:spcPts val="353"/>
              </a:spcAft>
              <a:buFont typeface="+mj-lt"/>
              <a:buAutoNum type="arabicPeriod"/>
            </a:pPr>
            <a:r>
              <a:rPr lang="en-US" sz="1059" b="1" dirty="0">
                <a:solidFill>
                  <a:srgbClr val="333E4F"/>
                </a:solidFill>
                <a:latin typeface="Century Gothic" panose="020B0502020202020204" pitchFamily="34" charset="0"/>
              </a:rPr>
              <a:t>Save as a PDF </a:t>
            </a:r>
            <a:r>
              <a:rPr lang="en-US" sz="1059" dirty="0">
                <a:solidFill>
                  <a:srgbClr val="333E4F"/>
                </a:solidFill>
                <a:latin typeface="Century Gothic" panose="020B0502020202020204" pitchFamily="34" charset="0"/>
              </a:rPr>
              <a:t>― Save the PowerPoint as a PDF.</a:t>
            </a:r>
          </a:p>
          <a:p>
            <a:pPr marL="201717" indent="-201717" algn="just">
              <a:spcAft>
                <a:spcPts val="353"/>
              </a:spcAft>
              <a:buFont typeface="+mj-lt"/>
              <a:buAutoNum type="arabicPeriod"/>
            </a:pPr>
            <a:endParaRPr lang="en-US" sz="1059" dirty="0">
              <a:solidFill>
                <a:srgbClr val="333E4F"/>
              </a:solidFill>
              <a:latin typeface="Century Gothic" panose="020B0502020202020204" pitchFamily="34" charset="0"/>
            </a:endParaRPr>
          </a:p>
          <a:p>
            <a:pPr marL="201717" indent="-201717" algn="just">
              <a:spcAft>
                <a:spcPts val="353"/>
              </a:spcAft>
              <a:buFont typeface="+mj-lt"/>
              <a:buAutoNum type="arabicPeriod"/>
            </a:pPr>
            <a:r>
              <a:rPr lang="en-US" sz="1059" b="1" dirty="0">
                <a:solidFill>
                  <a:srgbClr val="333E4F"/>
                </a:solidFill>
                <a:latin typeface="Century Gothic" panose="020B0502020202020204" pitchFamily="34" charset="0"/>
              </a:rPr>
              <a:t>Additional Questions?   </a:t>
            </a:r>
            <a:r>
              <a:rPr lang="en-US" sz="1059" dirty="0">
                <a:solidFill>
                  <a:srgbClr val="333E4F"/>
                </a:solidFill>
                <a:latin typeface="Century Gothic" panose="020B0502020202020204" pitchFamily="34" charset="0"/>
              </a:rPr>
              <a:t>Email the MarketDesk client support team at </a:t>
            </a:r>
            <a:r>
              <a:rPr lang="en-US" sz="1059" dirty="0">
                <a:solidFill>
                  <a:srgbClr val="333E4F"/>
                </a:solidFill>
                <a:latin typeface="Century Gothic" panose="020B0502020202020204" pitchFamily="34" charset="0"/>
                <a:hlinkClick r:id="rId4"/>
              </a:rPr>
              <a:t>WhiteLabel@MarketDeskResearch.com</a:t>
            </a:r>
            <a:endParaRPr lang="en-US" sz="1059" dirty="0">
              <a:solidFill>
                <a:srgbClr val="333E4F"/>
              </a:solidFill>
              <a:latin typeface="Century Gothic" panose="020B0502020202020204" pitchFamily="34" charset="0"/>
            </a:endParaRPr>
          </a:p>
        </p:txBody>
      </p:sp>
    </p:spTree>
    <p:extLst>
      <p:ext uri="{BB962C8B-B14F-4D97-AF65-F5344CB8AC3E}">
        <p14:creationId xmlns:p14="http://schemas.microsoft.com/office/powerpoint/2010/main" val="3866922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Average Returns Prior To &amp; Following Equity Market Peaks</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10</a:t>
            </a:fld>
            <a:endParaRPr lang="en-US" dirty="0"/>
          </a:p>
        </p:txBody>
      </p:sp>
      <p:sp>
        <p:nvSpPr>
          <p:cNvPr id="8" name="object 21">
            <a:extLst>
              <a:ext uri="{FF2B5EF4-FFF2-40B4-BE49-F238E27FC236}">
                <a16:creationId xmlns:a16="http://schemas.microsoft.com/office/drawing/2014/main" id="{F217353A-E744-4E5F-AD75-08ED3564A616}"/>
              </a:ext>
            </a:extLst>
          </p:cNvPr>
          <p:cNvSpPr txBox="1"/>
          <p:nvPr/>
        </p:nvSpPr>
        <p:spPr>
          <a:xfrm>
            <a:off x="321134" y="5770464"/>
            <a:ext cx="8424385" cy="242374"/>
          </a:xfrm>
          <a:prstGeom prst="rect">
            <a:avLst/>
          </a:prstGeom>
        </p:spPr>
        <p:txBody>
          <a:bodyPr vert="horz" wrap="square" lIns="0" tIns="11430" rIns="0" bIns="0" rtlCol="0">
            <a:spAutoFit/>
          </a:bodyPr>
          <a:lstStyle/>
          <a:p>
            <a:pPr marL="12700" algn="just">
              <a:lnSpc>
                <a:spcPct val="100000"/>
              </a:lnSpc>
              <a:spcBef>
                <a:spcPts val="90"/>
              </a:spcBef>
            </a:pPr>
            <a:r>
              <a:rPr lang="en-US" sz="750" dirty="0">
                <a:solidFill>
                  <a:schemeClr val="tx1">
                    <a:lumMod val="75000"/>
                    <a:lumOff val="25000"/>
                  </a:schemeClr>
                </a:solidFill>
                <a:latin typeface="Calibri Light"/>
                <a:cs typeface="Calibri Light"/>
              </a:rPr>
              <a:t>Disclosures</a:t>
            </a:r>
            <a:r>
              <a:rPr sz="750" dirty="0">
                <a:solidFill>
                  <a:schemeClr val="tx1">
                    <a:lumMod val="75000"/>
                    <a:lumOff val="25000"/>
                  </a:schemeClr>
                </a:solidFill>
                <a:latin typeface="Calibri Light"/>
                <a:cs typeface="Calibri Light"/>
              </a:rPr>
              <a:t>: </a:t>
            </a:r>
            <a:r>
              <a:rPr sz="750" spc="-5" dirty="0">
                <a:solidFill>
                  <a:schemeClr val="tx1">
                    <a:lumMod val="75000"/>
                    <a:lumOff val="25000"/>
                  </a:schemeClr>
                </a:solidFill>
                <a:latin typeface="Calibri Light"/>
                <a:cs typeface="Calibri Light"/>
              </a:rPr>
              <a:t>All </a:t>
            </a:r>
            <a:r>
              <a:rPr sz="750" b="0" spc="-10" dirty="0">
                <a:solidFill>
                  <a:schemeClr val="tx1">
                    <a:lumMod val="75000"/>
                    <a:lumOff val="25000"/>
                  </a:schemeClr>
                </a:solidFill>
                <a:latin typeface="Calibri Light"/>
                <a:cs typeface="Calibri Light"/>
              </a:rPr>
              <a:t>performance data represents </a:t>
            </a:r>
            <a:r>
              <a:rPr lang="en-US" sz="750" b="0" spc="-10" dirty="0">
                <a:solidFill>
                  <a:schemeClr val="tx1">
                    <a:lumMod val="75000"/>
                    <a:lumOff val="25000"/>
                  </a:schemeClr>
                </a:solidFill>
                <a:latin typeface="Calibri Light"/>
                <a:cs typeface="Calibri Light"/>
              </a:rPr>
              <a:t>price</a:t>
            </a:r>
            <a:r>
              <a:rPr sz="750" b="0" spc="-10" dirty="0">
                <a:solidFill>
                  <a:schemeClr val="tx1">
                    <a:lumMod val="75000"/>
                    <a:lumOff val="25000"/>
                  </a:schemeClr>
                </a:solidFill>
                <a:latin typeface="Calibri Light"/>
                <a:cs typeface="Calibri Light"/>
              </a:rPr>
              <a:t> returns </a:t>
            </a:r>
            <a:r>
              <a:rPr lang="en-US" sz="750" b="0" spc="-5" dirty="0">
                <a:solidFill>
                  <a:schemeClr val="tx1">
                    <a:lumMod val="75000"/>
                    <a:lumOff val="25000"/>
                  </a:schemeClr>
                </a:solidFill>
                <a:latin typeface="Calibri Light"/>
                <a:cs typeface="Calibri Light"/>
              </a:rPr>
              <a:t>of</a:t>
            </a:r>
            <a:r>
              <a:rPr sz="750" b="0" spc="-5"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the S&amp;P 500</a:t>
            </a:r>
            <a:r>
              <a:rPr sz="750" b="0" spc="-10" dirty="0">
                <a:solidFill>
                  <a:schemeClr val="tx1">
                    <a:lumMod val="75000"/>
                    <a:lumOff val="25000"/>
                  </a:schemeClr>
                </a:solidFill>
                <a:latin typeface="Calibri Light"/>
                <a:cs typeface="Calibri Light"/>
              </a:rPr>
              <a:t>. Past performance </a:t>
            </a:r>
            <a:r>
              <a:rPr sz="750" b="0" spc="-5" dirty="0">
                <a:solidFill>
                  <a:schemeClr val="tx1">
                    <a:lumMod val="75000"/>
                    <a:lumOff val="25000"/>
                  </a:schemeClr>
                </a:solidFill>
                <a:latin typeface="Calibri Light"/>
                <a:cs typeface="Calibri Light"/>
              </a:rPr>
              <a:t>is </a:t>
            </a:r>
            <a:r>
              <a:rPr lang="en-US" sz="750" b="0" spc="-10" dirty="0">
                <a:solidFill>
                  <a:schemeClr val="tx1">
                    <a:lumMod val="75000"/>
                    <a:lumOff val="25000"/>
                  </a:schemeClr>
                </a:solidFill>
                <a:latin typeface="Calibri Light"/>
                <a:cs typeface="Calibri Light"/>
              </a:rPr>
              <a:t>no guarantee of future results.</a:t>
            </a:r>
            <a:r>
              <a:rPr sz="750" b="0" spc="-1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The analysis is based on 14 bull/bear market cycles since 1937. Bear</a:t>
            </a:r>
            <a:r>
              <a:rPr lang="en-US" sz="750" b="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Markets</a:t>
            </a:r>
            <a:r>
              <a:rPr lang="en-US" sz="750" b="0" spc="1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are</a:t>
            </a:r>
            <a:r>
              <a:rPr lang="en-US" sz="750" b="0" spc="10"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defined</a:t>
            </a:r>
            <a:r>
              <a:rPr lang="en-US"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as</a:t>
            </a:r>
            <a:r>
              <a:rPr lang="en-US" sz="750" b="0" spc="10"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a</a:t>
            </a:r>
            <a:r>
              <a:rPr lang="en-US" sz="750" b="0" spc="5"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decline</a:t>
            </a:r>
            <a:r>
              <a:rPr lang="en-US" sz="750" b="0" spc="10"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of</a:t>
            </a:r>
            <a:r>
              <a:rPr lang="en-US" sz="750" b="0" spc="15"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at</a:t>
            </a:r>
            <a:r>
              <a:rPr lang="en-US" sz="750" b="0"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least</a:t>
            </a:r>
            <a:r>
              <a:rPr lang="en-US" sz="750" b="0" dirty="0">
                <a:solidFill>
                  <a:schemeClr val="tx1">
                    <a:lumMod val="75000"/>
                    <a:lumOff val="25000"/>
                  </a:schemeClr>
                </a:solidFill>
                <a:latin typeface="Calibri Light"/>
                <a:cs typeface="Calibri Light"/>
              </a:rPr>
              <a:t> </a:t>
            </a:r>
            <a:r>
              <a:rPr lang="en-US" sz="750" b="0" spc="-15" dirty="0">
                <a:solidFill>
                  <a:schemeClr val="tx1">
                    <a:lumMod val="75000"/>
                    <a:lumOff val="25000"/>
                  </a:schemeClr>
                </a:solidFill>
                <a:latin typeface="Calibri Light"/>
                <a:cs typeface="Calibri Light"/>
              </a:rPr>
              <a:t>20%</a:t>
            </a:r>
            <a:r>
              <a:rPr lang="en-US" sz="750" b="0" spc="10"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from</a:t>
            </a:r>
            <a:r>
              <a:rPr lang="en-US"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the</a:t>
            </a:r>
            <a:r>
              <a:rPr lang="en-US" sz="750" b="0" spc="1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market's</a:t>
            </a:r>
            <a:r>
              <a:rPr lang="en-US" sz="750" b="0" spc="10"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high</a:t>
            </a:r>
            <a:r>
              <a:rPr lang="en-US"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point</a:t>
            </a:r>
            <a:r>
              <a:rPr lang="en-US" sz="750" b="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to</a:t>
            </a:r>
            <a:r>
              <a:rPr lang="en-US" sz="750" b="0" spc="5"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its</a:t>
            </a:r>
            <a:r>
              <a:rPr lang="en-US" sz="750" b="0" spc="5"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low.</a:t>
            </a:r>
            <a:endParaRPr sz="750" dirty="0">
              <a:solidFill>
                <a:schemeClr val="tx1">
                  <a:lumMod val="75000"/>
                  <a:lumOff val="25000"/>
                </a:schemeClr>
              </a:solidFill>
              <a:latin typeface="Calibri Light"/>
              <a:cs typeface="Calibri Light"/>
            </a:endParaRPr>
          </a:p>
        </p:txBody>
      </p:sp>
      <p:graphicFrame>
        <p:nvGraphicFramePr>
          <p:cNvPr id="7" name="Chart 6">
            <a:extLst>
              <a:ext uri="{FF2B5EF4-FFF2-40B4-BE49-F238E27FC236}">
                <a16:creationId xmlns:a16="http://schemas.microsoft.com/office/drawing/2014/main" id="{A1CAC765-BE7F-4E1C-B3E2-2AD4D2816949}"/>
              </a:ext>
            </a:extLst>
          </p:cNvPr>
          <p:cNvGraphicFramePr>
            <a:graphicFrameLocks/>
          </p:cNvGraphicFramePr>
          <p:nvPr>
            <p:extLst>
              <p:ext uri="{D42A27DB-BD31-4B8C-83A1-F6EECF244321}">
                <p14:modId xmlns:p14="http://schemas.microsoft.com/office/powerpoint/2010/main" val="3857593626"/>
              </p:ext>
            </p:extLst>
          </p:nvPr>
        </p:nvGraphicFramePr>
        <p:xfrm>
          <a:off x="545432" y="959602"/>
          <a:ext cx="7611979" cy="454284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92019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8E56FCE-5856-4366-A5D4-8ECAF4A7D364}"/>
              </a:ext>
            </a:extLst>
          </p:cNvPr>
          <p:cNvPicPr>
            <a:picLocks noChangeAspect="1"/>
          </p:cNvPicPr>
          <p:nvPr/>
        </p:nvPicPr>
        <p:blipFill>
          <a:blip r:embed="rId2"/>
          <a:stretch>
            <a:fillRect/>
          </a:stretch>
        </p:blipFill>
        <p:spPr>
          <a:xfrm>
            <a:off x="199505" y="873776"/>
            <a:ext cx="8744990" cy="4701068"/>
          </a:xfrm>
          <a:prstGeom prst="rect">
            <a:avLst/>
          </a:prstGeom>
        </p:spPr>
      </p:pic>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Historic Market Events</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11</a:t>
            </a:fld>
            <a:endParaRPr lang="en-US" dirty="0"/>
          </a:p>
        </p:txBody>
      </p:sp>
      <p:sp>
        <p:nvSpPr>
          <p:cNvPr id="9" name="object 21">
            <a:extLst>
              <a:ext uri="{FF2B5EF4-FFF2-40B4-BE49-F238E27FC236}">
                <a16:creationId xmlns:a16="http://schemas.microsoft.com/office/drawing/2014/main" id="{A6F6E8B6-835E-452B-877E-96395652756C}"/>
              </a:ext>
            </a:extLst>
          </p:cNvPr>
          <p:cNvSpPr txBox="1"/>
          <p:nvPr/>
        </p:nvSpPr>
        <p:spPr>
          <a:xfrm>
            <a:off x="202720" y="5818990"/>
            <a:ext cx="8797085" cy="126958"/>
          </a:xfrm>
          <a:prstGeom prst="rect">
            <a:avLst/>
          </a:prstGeom>
        </p:spPr>
        <p:txBody>
          <a:bodyPr vert="horz" wrap="square" lIns="0" tIns="11430" rIns="0" bIns="0" rtlCol="0">
            <a:spAutoFit/>
          </a:bodyPr>
          <a:lstStyle/>
          <a:p>
            <a:pPr marL="12700" algn="just">
              <a:lnSpc>
                <a:spcPct val="100000"/>
              </a:lnSpc>
              <a:spcBef>
                <a:spcPts val="90"/>
              </a:spcBef>
            </a:pPr>
            <a:r>
              <a:rPr lang="en-US" sz="750" dirty="0">
                <a:solidFill>
                  <a:schemeClr val="tx1">
                    <a:lumMod val="75000"/>
                    <a:lumOff val="25000"/>
                  </a:schemeClr>
                </a:solidFill>
                <a:latin typeface="Calibri Light"/>
                <a:cs typeface="Calibri Light"/>
              </a:rPr>
              <a:t>Disclosures</a:t>
            </a:r>
            <a:r>
              <a:rPr sz="750"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All</a:t>
            </a:r>
            <a:r>
              <a:rPr lang="en-US" sz="750" b="0" spc="1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performance</a:t>
            </a:r>
            <a:r>
              <a:rPr lang="en-US" sz="750" b="0" spc="1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data</a:t>
            </a:r>
            <a:r>
              <a:rPr lang="en-US"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represents</a:t>
            </a:r>
            <a:r>
              <a:rPr lang="en-US" sz="750" b="0" spc="1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price</a:t>
            </a:r>
            <a:r>
              <a:rPr lang="en-US" sz="750" b="0" spc="1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returns</a:t>
            </a:r>
            <a:r>
              <a:rPr lang="en-US" sz="750" b="0" spc="5"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of</a:t>
            </a:r>
            <a:r>
              <a:rPr lang="en-US" sz="750" b="0" spc="1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the</a:t>
            </a:r>
            <a:r>
              <a:rPr lang="en-US" sz="750" b="0" spc="10"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S&amp;P</a:t>
            </a:r>
            <a:r>
              <a:rPr lang="en-US"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500.</a:t>
            </a:r>
            <a:r>
              <a:rPr lang="en-US"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Past</a:t>
            </a:r>
            <a:r>
              <a:rPr lang="en-US" sz="750" b="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performance</a:t>
            </a:r>
            <a:r>
              <a:rPr lang="en-US" sz="750" b="0" spc="15"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is</a:t>
            </a:r>
            <a:r>
              <a:rPr lang="en-US"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no guarantee of future results.</a:t>
            </a:r>
            <a:r>
              <a:rPr lang="en-US"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U.S. Recession dates are based on National Bureau of Economic Research (NBER). </a:t>
            </a:r>
            <a:endParaRPr sz="750" dirty="0">
              <a:solidFill>
                <a:schemeClr val="tx1">
                  <a:lumMod val="75000"/>
                  <a:lumOff val="25000"/>
                </a:schemeClr>
              </a:solidFill>
              <a:latin typeface="Calibri Light"/>
              <a:cs typeface="Calibri Light"/>
            </a:endParaRPr>
          </a:p>
        </p:txBody>
      </p:sp>
    </p:spTree>
    <p:extLst>
      <p:ext uri="{BB962C8B-B14F-4D97-AF65-F5344CB8AC3E}">
        <p14:creationId xmlns:p14="http://schemas.microsoft.com/office/powerpoint/2010/main" val="3346451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9155BF5-20A6-46A0-8FF7-8487CCC19CE6}"/>
              </a:ext>
            </a:extLst>
          </p:cNvPr>
          <p:cNvPicPr>
            <a:picLocks noChangeAspect="1"/>
          </p:cNvPicPr>
          <p:nvPr/>
        </p:nvPicPr>
        <p:blipFill>
          <a:blip r:embed="rId2"/>
          <a:stretch>
            <a:fillRect/>
          </a:stretch>
        </p:blipFill>
        <p:spPr>
          <a:xfrm>
            <a:off x="180079" y="818969"/>
            <a:ext cx="8761200" cy="4768100"/>
          </a:xfrm>
          <a:prstGeom prst="rect">
            <a:avLst/>
          </a:prstGeom>
        </p:spPr>
      </p:pic>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Volatility Index</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12</a:t>
            </a:fld>
            <a:endParaRPr lang="en-US" dirty="0"/>
          </a:p>
        </p:txBody>
      </p:sp>
      <p:sp>
        <p:nvSpPr>
          <p:cNvPr id="8" name="object 4">
            <a:extLst>
              <a:ext uri="{FF2B5EF4-FFF2-40B4-BE49-F238E27FC236}">
                <a16:creationId xmlns:a16="http://schemas.microsoft.com/office/drawing/2014/main" id="{12C0D498-D93F-4E6B-BF97-73233B684D3D}"/>
              </a:ext>
            </a:extLst>
          </p:cNvPr>
          <p:cNvSpPr txBox="1"/>
          <p:nvPr/>
        </p:nvSpPr>
        <p:spPr>
          <a:xfrm>
            <a:off x="364298" y="5765893"/>
            <a:ext cx="8415402" cy="242374"/>
          </a:xfrm>
          <a:prstGeom prst="rect">
            <a:avLst/>
          </a:prstGeom>
        </p:spPr>
        <p:txBody>
          <a:bodyPr vert="horz" wrap="square" lIns="0" tIns="11430" rIns="0" bIns="0" rtlCol="0">
            <a:spAutoFit/>
          </a:bodyPr>
          <a:lstStyle/>
          <a:p>
            <a:pPr marL="12700">
              <a:lnSpc>
                <a:spcPct val="100000"/>
              </a:lnSpc>
              <a:spcBef>
                <a:spcPts val="90"/>
              </a:spcBef>
            </a:pPr>
            <a:r>
              <a:rPr lang="en-US" sz="750" b="0" dirty="0">
                <a:solidFill>
                  <a:schemeClr val="tx1">
                    <a:lumMod val="75000"/>
                    <a:lumOff val="25000"/>
                  </a:schemeClr>
                </a:solidFill>
                <a:latin typeface="Calibri Light"/>
                <a:cs typeface="Calibri Light"/>
              </a:rPr>
              <a:t>Disclosures</a:t>
            </a:r>
            <a:r>
              <a:rPr sz="750" b="0"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Past performance is no guarantee of future results. All performance data represents price returns of the SPDR S&amp;P 500 ETF Trust (SPY). The CBOE VIX measures the market's expectations of future volatility and is based on S&amp;P 500 options activity.</a:t>
            </a:r>
            <a:endParaRPr sz="750" dirty="0">
              <a:solidFill>
                <a:schemeClr val="tx1">
                  <a:lumMod val="75000"/>
                  <a:lumOff val="25000"/>
                </a:schemeClr>
              </a:solidFill>
              <a:latin typeface="Calibri Light"/>
              <a:cs typeface="Calibri Light"/>
            </a:endParaRPr>
          </a:p>
        </p:txBody>
      </p:sp>
    </p:spTree>
    <p:extLst>
      <p:ext uri="{BB962C8B-B14F-4D97-AF65-F5344CB8AC3E}">
        <p14:creationId xmlns:p14="http://schemas.microsoft.com/office/powerpoint/2010/main" val="2896774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History of Market Drawdowns by Year</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13</a:t>
            </a:fld>
            <a:endParaRPr lang="en-US" dirty="0"/>
          </a:p>
        </p:txBody>
      </p:sp>
      <p:sp>
        <p:nvSpPr>
          <p:cNvPr id="7" name="object 7">
            <a:extLst>
              <a:ext uri="{FF2B5EF4-FFF2-40B4-BE49-F238E27FC236}">
                <a16:creationId xmlns:a16="http://schemas.microsoft.com/office/drawing/2014/main" id="{86FEA1B0-A62F-451D-BA02-2565371E1F53}"/>
              </a:ext>
            </a:extLst>
          </p:cNvPr>
          <p:cNvSpPr txBox="1"/>
          <p:nvPr/>
        </p:nvSpPr>
        <p:spPr>
          <a:xfrm>
            <a:off x="357691" y="5817519"/>
            <a:ext cx="8339702" cy="242374"/>
          </a:xfrm>
          <a:prstGeom prst="rect">
            <a:avLst/>
          </a:prstGeom>
        </p:spPr>
        <p:txBody>
          <a:bodyPr vert="horz" wrap="square" lIns="0" tIns="11430" rIns="0" bIns="0" rtlCol="0">
            <a:spAutoFit/>
          </a:bodyPr>
          <a:lstStyle/>
          <a:p>
            <a:pPr marL="12700">
              <a:lnSpc>
                <a:spcPct val="100000"/>
              </a:lnSpc>
              <a:spcBef>
                <a:spcPts val="90"/>
              </a:spcBef>
            </a:pPr>
            <a:r>
              <a:rPr lang="en-US" sz="750" b="0" dirty="0">
                <a:solidFill>
                  <a:schemeClr val="tx1">
                    <a:lumMod val="75000"/>
                    <a:lumOff val="25000"/>
                  </a:schemeClr>
                </a:solidFill>
                <a:latin typeface="Calibri Light"/>
                <a:cs typeface="Calibri Light"/>
              </a:rPr>
              <a:t>Disclosures</a:t>
            </a:r>
            <a:r>
              <a:rPr sz="750" b="0" dirty="0">
                <a:solidFill>
                  <a:schemeClr val="tx1">
                    <a:lumMod val="75000"/>
                    <a:lumOff val="25000"/>
                  </a:schemeClr>
                </a:solidFill>
                <a:latin typeface="Calibri Light"/>
                <a:cs typeface="Calibri Light"/>
              </a:rPr>
              <a:t>:</a:t>
            </a:r>
            <a:r>
              <a:rPr sz="750" b="0" spc="3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Past performance is no guarantee of future results. </a:t>
            </a:r>
            <a:r>
              <a:rPr lang="en-US" sz="750" b="0" spc="-5" dirty="0">
                <a:solidFill>
                  <a:schemeClr val="tx1">
                    <a:lumMod val="75000"/>
                    <a:lumOff val="25000"/>
                  </a:schemeClr>
                </a:solidFill>
                <a:latin typeface="Calibri Light"/>
                <a:cs typeface="Calibri Light"/>
              </a:rPr>
              <a:t>For</a:t>
            </a:r>
            <a:r>
              <a:rPr lang="en-US" sz="750" b="0" spc="5"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illustrative</a:t>
            </a:r>
            <a:r>
              <a:rPr lang="en-US" sz="750" b="0" spc="2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purposes</a:t>
            </a:r>
            <a:r>
              <a:rPr lang="en-US" sz="750" b="0" spc="1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only. </a:t>
            </a:r>
            <a:r>
              <a:rPr sz="750" b="0" spc="-5" dirty="0">
                <a:solidFill>
                  <a:schemeClr val="tx1">
                    <a:lumMod val="75000"/>
                    <a:lumOff val="25000"/>
                  </a:schemeClr>
                </a:solidFill>
                <a:latin typeface="Calibri Light"/>
                <a:cs typeface="Calibri Light"/>
              </a:rPr>
              <a:t>All</a:t>
            </a:r>
            <a:r>
              <a:rPr sz="750" b="0" spc="1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performance</a:t>
            </a:r>
            <a:r>
              <a:rPr sz="750" b="0" spc="2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data</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represents</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price</a:t>
            </a:r>
            <a:r>
              <a:rPr sz="750" b="0" spc="1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returns</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and</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do</a:t>
            </a:r>
            <a:r>
              <a:rPr lang="en-US" sz="750" b="0" spc="-10" dirty="0">
                <a:solidFill>
                  <a:schemeClr val="tx1">
                    <a:lumMod val="75000"/>
                    <a:lumOff val="25000"/>
                  </a:schemeClr>
                </a:solidFill>
                <a:latin typeface="Calibri Light"/>
                <a:cs typeface="Calibri Light"/>
              </a:rPr>
              <a:t>es</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not</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include</a:t>
            </a:r>
            <a:r>
              <a:rPr sz="750" b="0" spc="2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dividends</a:t>
            </a:r>
            <a:r>
              <a:rPr sz="750" b="0" spc="1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for</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the</a:t>
            </a:r>
            <a:r>
              <a:rPr sz="750" b="0" spc="15"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stated</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period.</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Drawdown</a:t>
            </a:r>
            <a:r>
              <a:rPr sz="750" b="0" spc="1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is</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calculated</a:t>
            </a:r>
            <a:r>
              <a:rPr sz="750" b="0" spc="1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from</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the</a:t>
            </a:r>
            <a:r>
              <a:rPr sz="750" b="0" spc="1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intra-year</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peak</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to</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trough</a:t>
            </a:r>
            <a:r>
              <a:rPr sz="750" b="0" spc="1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levels.</a:t>
            </a:r>
            <a:r>
              <a:rPr sz="750" b="0" spc="1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Analysis is </a:t>
            </a:r>
            <a:r>
              <a:rPr lang="en-US" sz="750" spc="-10" dirty="0">
                <a:solidFill>
                  <a:schemeClr val="tx1">
                    <a:lumMod val="75000"/>
                    <a:lumOff val="25000"/>
                  </a:schemeClr>
                </a:solidFill>
                <a:latin typeface="Calibri Light"/>
                <a:cs typeface="Calibri Light"/>
              </a:rPr>
              <a:t>based on the </a:t>
            </a:r>
            <a:r>
              <a:rPr lang="en-US" sz="750" b="0" spc="-10" dirty="0">
                <a:solidFill>
                  <a:schemeClr val="tx1">
                    <a:lumMod val="75000"/>
                    <a:lumOff val="25000"/>
                  </a:schemeClr>
                </a:solidFill>
                <a:latin typeface="Calibri Light"/>
                <a:cs typeface="Calibri Light"/>
              </a:rPr>
              <a:t>State Street SPDR S&amp;P 500 ETF (SPY).</a:t>
            </a:r>
            <a:endParaRPr sz="750" dirty="0">
              <a:solidFill>
                <a:schemeClr val="tx1">
                  <a:lumMod val="75000"/>
                  <a:lumOff val="25000"/>
                </a:schemeClr>
              </a:solidFill>
              <a:latin typeface="Calibri Light"/>
              <a:cs typeface="Calibri Light"/>
            </a:endParaRPr>
          </a:p>
        </p:txBody>
      </p:sp>
      <p:graphicFrame>
        <p:nvGraphicFramePr>
          <p:cNvPr id="8" name="Chart 7">
            <a:extLst>
              <a:ext uri="{FF2B5EF4-FFF2-40B4-BE49-F238E27FC236}">
                <a16:creationId xmlns:a16="http://schemas.microsoft.com/office/drawing/2014/main" id="{00000000-0008-0000-0200-000023000000}"/>
              </a:ext>
            </a:extLst>
          </p:cNvPr>
          <p:cNvGraphicFramePr>
            <a:graphicFrameLocks/>
          </p:cNvGraphicFramePr>
          <p:nvPr>
            <p:extLst>
              <p:ext uri="{D42A27DB-BD31-4B8C-83A1-F6EECF244321}">
                <p14:modId xmlns:p14="http://schemas.microsoft.com/office/powerpoint/2010/main" val="247329087"/>
              </p:ext>
            </p:extLst>
          </p:nvPr>
        </p:nvGraphicFramePr>
        <p:xfrm>
          <a:off x="191400" y="878598"/>
          <a:ext cx="8761200" cy="46195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37707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F89DC9-5DD6-4BD1-B527-49213B2A5403}"/>
              </a:ext>
            </a:extLst>
          </p:cNvPr>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a:extLst>
              <a:ext uri="{FF2B5EF4-FFF2-40B4-BE49-F238E27FC236}">
                <a16:creationId xmlns:a16="http://schemas.microsoft.com/office/drawing/2014/main" id="{C4B4B8CB-D229-4B59-A16B-A9874250B37B}"/>
              </a:ext>
            </a:extLst>
          </p:cNvPr>
          <p:cNvSpPr txBox="1">
            <a:spLocks/>
          </p:cNvSpPr>
          <p:nvPr/>
        </p:nvSpPr>
        <p:spPr>
          <a:xfrm>
            <a:off x="685800" y="2802886"/>
            <a:ext cx="7772400" cy="125222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pPr algn="ctr">
              <a:spcAft>
                <a:spcPts val="1800"/>
              </a:spcAft>
            </a:pPr>
            <a:r>
              <a:rPr lang="en-US" sz="2800" b="1" dirty="0">
                <a:solidFill>
                  <a:schemeClr val="accent5">
                    <a:lumMod val="75000"/>
                  </a:schemeClr>
                </a:solidFill>
                <a:latin typeface="Century Gothic" panose="020B0502020202020204" pitchFamily="34" charset="0"/>
                <a:ea typeface="Cambria" panose="02040503050406030204" pitchFamily="18" charset="0"/>
              </a:rPr>
              <a:t>Asset Allocation</a:t>
            </a:r>
          </a:p>
          <a:p>
            <a:pPr algn="ctr">
              <a:spcAft>
                <a:spcPts val="1800"/>
              </a:spcAft>
            </a:pPr>
            <a:r>
              <a:rPr lang="en-US" sz="1600" dirty="0">
                <a:solidFill>
                  <a:schemeClr val="tx2">
                    <a:lumMod val="75000"/>
                  </a:schemeClr>
                </a:solidFill>
                <a:latin typeface="Century Gothic" panose="020B0502020202020204" pitchFamily="34" charset="0"/>
              </a:rPr>
              <a:t>Statistics, Risk vs Reward, Asset Class Correlations</a:t>
            </a:r>
          </a:p>
        </p:txBody>
      </p:sp>
      <p:cxnSp>
        <p:nvCxnSpPr>
          <p:cNvPr id="3" name="Straight Connector 2">
            <a:extLst>
              <a:ext uri="{FF2B5EF4-FFF2-40B4-BE49-F238E27FC236}">
                <a16:creationId xmlns:a16="http://schemas.microsoft.com/office/drawing/2014/main" id="{1B092535-7D14-4ECB-AEBA-75004CA371EB}"/>
              </a:ext>
            </a:extLst>
          </p:cNvPr>
          <p:cNvCxnSpPr/>
          <p:nvPr/>
        </p:nvCxnSpPr>
        <p:spPr>
          <a:xfrm>
            <a:off x="1824789" y="2590804"/>
            <a:ext cx="578317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454F386-2A26-465F-BF05-4B9DE2318A67}"/>
              </a:ext>
            </a:extLst>
          </p:cNvPr>
          <p:cNvCxnSpPr/>
          <p:nvPr/>
        </p:nvCxnSpPr>
        <p:spPr>
          <a:xfrm>
            <a:off x="1824789" y="4299284"/>
            <a:ext cx="578317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3DCB6A69-548C-449C-8252-3BE9D23F57FF}"/>
              </a:ext>
            </a:extLst>
          </p:cNvPr>
          <p:cNvSpPr txBox="1"/>
          <p:nvPr/>
        </p:nvSpPr>
        <p:spPr>
          <a:xfrm>
            <a:off x="7491665" y="244171"/>
            <a:ext cx="1307431" cy="369332"/>
          </a:xfrm>
          <a:prstGeom prst="rect">
            <a:avLst/>
          </a:prstGeom>
          <a:solidFill>
            <a:schemeClr val="accent5">
              <a:lumMod val="75000"/>
            </a:schemeClr>
          </a:solidFill>
        </p:spPr>
        <p:txBody>
          <a:bodyPr wrap="square" rtlCol="0">
            <a:spAutoFit/>
          </a:bodyPr>
          <a:lstStyle/>
          <a:p>
            <a:pPr algn="ctr"/>
            <a:r>
              <a:rPr lang="en-US" dirty="0">
                <a:solidFill>
                  <a:schemeClr val="bg1"/>
                </a:solidFill>
                <a:latin typeface="Century Gothic" panose="020B0502020202020204" pitchFamily="34" charset="0"/>
              </a:rPr>
              <a:t>4Q 2022</a:t>
            </a:r>
          </a:p>
        </p:txBody>
      </p:sp>
    </p:spTree>
    <p:extLst>
      <p:ext uri="{BB962C8B-B14F-4D97-AF65-F5344CB8AC3E}">
        <p14:creationId xmlns:p14="http://schemas.microsoft.com/office/powerpoint/2010/main" val="2055623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AD36BC7-A424-4012-A64D-6571215E3237}"/>
              </a:ext>
            </a:extLst>
          </p:cNvPr>
          <p:cNvPicPr>
            <a:picLocks noChangeAspect="1"/>
          </p:cNvPicPr>
          <p:nvPr/>
        </p:nvPicPr>
        <p:blipFill>
          <a:blip r:embed="rId2"/>
          <a:stretch>
            <a:fillRect/>
          </a:stretch>
        </p:blipFill>
        <p:spPr>
          <a:xfrm>
            <a:off x="234304" y="749821"/>
            <a:ext cx="8643309" cy="4841353"/>
          </a:xfrm>
          <a:prstGeom prst="rect">
            <a:avLst/>
          </a:prstGeom>
        </p:spPr>
      </p:pic>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20 Years of Asset Allocation Statistics</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15</a:t>
            </a:fld>
            <a:endParaRPr lang="en-US" dirty="0"/>
          </a:p>
        </p:txBody>
      </p:sp>
      <p:sp>
        <p:nvSpPr>
          <p:cNvPr id="8" name="object 25">
            <a:extLst>
              <a:ext uri="{FF2B5EF4-FFF2-40B4-BE49-F238E27FC236}">
                <a16:creationId xmlns:a16="http://schemas.microsoft.com/office/drawing/2014/main" id="{7F9EE55A-36E1-4FC8-8E4D-46A8EAEA41EC}"/>
              </a:ext>
            </a:extLst>
          </p:cNvPr>
          <p:cNvSpPr txBox="1"/>
          <p:nvPr/>
        </p:nvSpPr>
        <p:spPr>
          <a:xfrm>
            <a:off x="313396" y="5705926"/>
            <a:ext cx="8473145" cy="357790"/>
          </a:xfrm>
          <a:prstGeom prst="rect">
            <a:avLst/>
          </a:prstGeom>
        </p:spPr>
        <p:txBody>
          <a:bodyPr vert="horz" wrap="square" lIns="0" tIns="11430" rIns="0" bIns="0" rtlCol="0">
            <a:spAutoFit/>
          </a:bodyPr>
          <a:lstStyle/>
          <a:p>
            <a:pPr marL="12700" algn="just">
              <a:lnSpc>
                <a:spcPct val="100000"/>
              </a:lnSpc>
              <a:spcBef>
                <a:spcPts val="90"/>
              </a:spcBef>
            </a:pPr>
            <a:r>
              <a:rPr lang="en-US" sz="750" b="0" dirty="0">
                <a:solidFill>
                  <a:schemeClr val="tx1">
                    <a:lumMod val="75000"/>
                    <a:lumOff val="25000"/>
                  </a:schemeClr>
                </a:solidFill>
                <a:latin typeface="Calibri Light"/>
                <a:cs typeface="Calibri Light"/>
              </a:rPr>
              <a:t>Disclosures</a:t>
            </a:r>
            <a:r>
              <a:rPr sz="750" b="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Past performance </a:t>
            </a:r>
            <a:r>
              <a:rPr lang="en-US" sz="750" b="0" spc="-5" dirty="0">
                <a:solidFill>
                  <a:schemeClr val="tx1">
                    <a:lumMod val="75000"/>
                    <a:lumOff val="25000"/>
                  </a:schemeClr>
                </a:solidFill>
                <a:latin typeface="Calibri Light"/>
                <a:cs typeface="Calibri Light"/>
              </a:rPr>
              <a:t>is </a:t>
            </a:r>
            <a:r>
              <a:rPr lang="en-US" sz="750" b="0" spc="-10" dirty="0">
                <a:solidFill>
                  <a:schemeClr val="tx1">
                    <a:lumMod val="75000"/>
                    <a:lumOff val="25000"/>
                  </a:schemeClr>
                </a:solidFill>
                <a:latin typeface="Calibri Light"/>
                <a:cs typeface="Calibri Light"/>
              </a:rPr>
              <a:t>no guarantee of future results. </a:t>
            </a:r>
            <a:r>
              <a:rPr sz="750" b="0" spc="-5" dirty="0">
                <a:solidFill>
                  <a:schemeClr val="tx1">
                    <a:lumMod val="75000"/>
                    <a:lumOff val="25000"/>
                  </a:schemeClr>
                </a:solidFill>
                <a:latin typeface="Calibri Light"/>
                <a:cs typeface="Calibri Light"/>
              </a:rPr>
              <a:t>All </a:t>
            </a:r>
            <a:r>
              <a:rPr sz="750" b="0" spc="-10" dirty="0">
                <a:solidFill>
                  <a:schemeClr val="tx1">
                    <a:lumMod val="75000"/>
                    <a:lumOff val="25000"/>
                  </a:schemeClr>
                </a:solidFill>
                <a:latin typeface="Calibri Light"/>
                <a:cs typeface="Calibri Light"/>
              </a:rPr>
              <a:t>performance data represents total returns </a:t>
            </a:r>
            <a:r>
              <a:rPr lang="en-US" sz="750" b="0" spc="-5" dirty="0">
                <a:solidFill>
                  <a:schemeClr val="tx1">
                    <a:lumMod val="75000"/>
                    <a:lumOff val="25000"/>
                  </a:schemeClr>
                </a:solidFill>
                <a:latin typeface="Calibri Light"/>
                <a:cs typeface="Calibri Light"/>
              </a:rPr>
              <a:t>for the stated period</a:t>
            </a:r>
            <a:r>
              <a:rPr sz="750" b="0" spc="-10" dirty="0">
                <a:solidFill>
                  <a:schemeClr val="tx1">
                    <a:lumMod val="75000"/>
                    <a:lumOff val="25000"/>
                  </a:schemeClr>
                </a:solidFill>
                <a:latin typeface="Calibri Light"/>
                <a:cs typeface="Calibri Light"/>
              </a:rPr>
              <a:t>. Asset allocation portfolios are rebalanced </a:t>
            </a:r>
            <a:r>
              <a:rPr sz="750" b="0" spc="-5" dirty="0">
                <a:solidFill>
                  <a:schemeClr val="tx1">
                    <a:lumMod val="75000"/>
                    <a:lumOff val="25000"/>
                  </a:schemeClr>
                </a:solidFill>
                <a:latin typeface="Calibri Light"/>
                <a:cs typeface="Calibri Light"/>
              </a:rPr>
              <a:t>every </a:t>
            </a:r>
            <a:r>
              <a:rPr sz="750" b="0" spc="-10" dirty="0">
                <a:solidFill>
                  <a:schemeClr val="tx1">
                    <a:lumMod val="75000"/>
                    <a:lumOff val="25000"/>
                  </a:schemeClr>
                </a:solidFill>
                <a:latin typeface="Calibri Light"/>
                <a:cs typeface="Calibri Light"/>
              </a:rPr>
              <a:t>12 months. </a:t>
            </a:r>
            <a:r>
              <a:rPr lang="en-US" sz="750" b="0" spc="-10" dirty="0">
                <a:solidFill>
                  <a:schemeClr val="tx1">
                    <a:lumMod val="75000"/>
                    <a:lumOff val="25000"/>
                  </a:schemeClr>
                </a:solidFill>
                <a:latin typeface="Calibri Light"/>
                <a:cs typeface="Calibri Light"/>
              </a:rPr>
              <a:t>Asset classes are represented by the following ETFs: Equity (SPY - SPDR </a:t>
            </a:r>
            <a:r>
              <a:rPr lang="en-US" sz="750" b="0" spc="-5" dirty="0">
                <a:solidFill>
                  <a:schemeClr val="tx1">
                    <a:lumMod val="75000"/>
                    <a:lumOff val="25000"/>
                  </a:schemeClr>
                </a:solidFill>
                <a:latin typeface="Calibri Light"/>
                <a:cs typeface="Calibri Light"/>
              </a:rPr>
              <a:t>S&amp;P </a:t>
            </a:r>
            <a:r>
              <a:rPr lang="en-US" sz="750" b="0" spc="-10" dirty="0">
                <a:solidFill>
                  <a:schemeClr val="tx1">
                    <a:lumMod val="75000"/>
                    <a:lumOff val="25000"/>
                  </a:schemeClr>
                </a:solidFill>
                <a:latin typeface="Calibri Light"/>
                <a:cs typeface="Calibri Light"/>
              </a:rPr>
              <a:t>500 ETF</a:t>
            </a:r>
            <a:r>
              <a:rPr lang="en-US" sz="750" b="0" spc="-5" dirty="0">
                <a:solidFill>
                  <a:schemeClr val="tx1">
                    <a:lumMod val="75000"/>
                    <a:lumOff val="25000"/>
                  </a:schemeClr>
                </a:solidFill>
                <a:latin typeface="Calibri Light"/>
                <a:cs typeface="Calibri Light"/>
              </a:rPr>
              <a:t>), Fixed </a:t>
            </a:r>
            <a:r>
              <a:rPr lang="en-US" sz="750" b="0" spc="-10" dirty="0">
                <a:solidFill>
                  <a:schemeClr val="tx1">
                    <a:lumMod val="75000"/>
                    <a:lumOff val="25000"/>
                  </a:schemeClr>
                </a:solidFill>
                <a:latin typeface="Calibri Light"/>
                <a:cs typeface="Calibri Light"/>
              </a:rPr>
              <a:t>Income (AGG - </a:t>
            </a:r>
            <a:r>
              <a:rPr lang="en-US" sz="750" b="0" spc="-5" dirty="0">
                <a:solidFill>
                  <a:schemeClr val="tx1">
                    <a:lumMod val="75000"/>
                    <a:lumOff val="25000"/>
                  </a:schemeClr>
                </a:solidFill>
                <a:latin typeface="Calibri Light"/>
                <a:cs typeface="Calibri Light"/>
              </a:rPr>
              <a:t>iShares </a:t>
            </a:r>
            <a:r>
              <a:rPr lang="en-US" sz="750" b="0" spc="-10" dirty="0">
                <a:solidFill>
                  <a:schemeClr val="tx1">
                    <a:lumMod val="75000"/>
                    <a:lumOff val="25000"/>
                  </a:schemeClr>
                </a:solidFill>
                <a:latin typeface="Calibri Light"/>
                <a:cs typeface="Calibri Light"/>
              </a:rPr>
              <a:t>Core </a:t>
            </a:r>
            <a:r>
              <a:rPr lang="en-US" sz="750" b="0" spc="-5" dirty="0">
                <a:solidFill>
                  <a:schemeClr val="tx1">
                    <a:lumMod val="75000"/>
                    <a:lumOff val="25000"/>
                  </a:schemeClr>
                </a:solidFill>
                <a:latin typeface="Calibri Light"/>
                <a:cs typeface="Calibri Light"/>
              </a:rPr>
              <a:t>U.S. </a:t>
            </a:r>
            <a:r>
              <a:rPr lang="en-US" sz="750" b="0" spc="-10" dirty="0">
                <a:solidFill>
                  <a:schemeClr val="tx1">
                    <a:lumMod val="75000"/>
                    <a:lumOff val="25000"/>
                  </a:schemeClr>
                </a:solidFill>
                <a:latin typeface="Calibri Light"/>
                <a:cs typeface="Calibri Light"/>
              </a:rPr>
              <a:t>Aggregate Bond ETF</a:t>
            </a:r>
            <a:r>
              <a:rPr lang="en-US"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Cash (BIL - SPDR  Bloomberg Barclays 1-3 Month </a:t>
            </a:r>
            <a:r>
              <a:rPr lang="en-US" sz="750" b="0" spc="-5" dirty="0">
                <a:solidFill>
                  <a:schemeClr val="tx1">
                    <a:lumMod val="75000"/>
                    <a:lumOff val="25000"/>
                  </a:schemeClr>
                </a:solidFill>
                <a:latin typeface="Calibri Light"/>
                <a:cs typeface="Calibri Light"/>
              </a:rPr>
              <a:t>T-Bill </a:t>
            </a:r>
            <a:r>
              <a:rPr lang="en-US" sz="750" b="0" spc="-10" dirty="0">
                <a:solidFill>
                  <a:schemeClr val="tx1">
                    <a:lumMod val="75000"/>
                    <a:lumOff val="25000"/>
                  </a:schemeClr>
                </a:solidFill>
                <a:latin typeface="Calibri Light"/>
                <a:cs typeface="Calibri Light"/>
              </a:rPr>
              <a:t>ETF</a:t>
            </a:r>
            <a:r>
              <a:rPr lang="en-US"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Equity </a:t>
            </a:r>
            <a:r>
              <a:rPr sz="750" b="0" spc="-5" dirty="0">
                <a:solidFill>
                  <a:schemeClr val="tx1">
                    <a:lumMod val="75000"/>
                    <a:lumOff val="25000"/>
                  </a:schemeClr>
                </a:solidFill>
                <a:latin typeface="Calibri Light"/>
                <a:cs typeface="Calibri Light"/>
              </a:rPr>
              <a:t>/ Fixed </a:t>
            </a:r>
            <a:r>
              <a:rPr sz="750" b="0" spc="-10" dirty="0">
                <a:solidFill>
                  <a:schemeClr val="tx1">
                    <a:lumMod val="75000"/>
                    <a:lumOff val="25000"/>
                  </a:schemeClr>
                </a:solidFill>
                <a:latin typeface="Calibri Light"/>
                <a:cs typeface="Calibri Light"/>
              </a:rPr>
              <a:t>Income </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Cash allocations as </a:t>
            </a:r>
            <a:r>
              <a:rPr sz="750" b="0" spc="-5" dirty="0">
                <a:solidFill>
                  <a:schemeClr val="tx1">
                    <a:lumMod val="75000"/>
                    <a:lumOff val="25000"/>
                  </a:schemeClr>
                </a:solidFill>
                <a:latin typeface="Calibri Light"/>
                <a:cs typeface="Calibri Light"/>
              </a:rPr>
              <a:t>a </a:t>
            </a:r>
            <a:r>
              <a:rPr sz="750" b="0" spc="-10" dirty="0">
                <a:solidFill>
                  <a:schemeClr val="tx1">
                    <a:lumMod val="75000"/>
                    <a:lumOff val="25000"/>
                  </a:schemeClr>
                </a:solidFill>
                <a:latin typeface="Calibri Light"/>
                <a:cs typeface="Calibri Light"/>
              </a:rPr>
              <a:t>percentage</a:t>
            </a:r>
            <a:r>
              <a:rPr lang="en-US" sz="750" b="0" spc="-10" dirty="0">
                <a:solidFill>
                  <a:schemeClr val="tx1">
                    <a:lumMod val="75000"/>
                    <a:lumOff val="25000"/>
                  </a:schemeClr>
                </a:solidFill>
                <a:latin typeface="Calibri Light"/>
                <a:cs typeface="Calibri Light"/>
              </a:rPr>
              <a:t> of the total portfolio</a:t>
            </a:r>
            <a:r>
              <a:rPr sz="750" b="0" spc="-10" dirty="0">
                <a:solidFill>
                  <a:schemeClr val="tx1">
                    <a:lumMod val="75000"/>
                    <a:lumOff val="25000"/>
                  </a:schemeClr>
                </a:solidFill>
                <a:latin typeface="Calibri Light"/>
                <a:cs typeface="Calibri Light"/>
              </a:rPr>
              <a:t>: Conservative (40/55/5), Moderately Conservative (5</a:t>
            </a:r>
            <a:r>
              <a:rPr lang="en-US" sz="750" b="0" spc="-10" dirty="0">
                <a:solidFill>
                  <a:schemeClr val="tx1">
                    <a:lumMod val="75000"/>
                    <a:lumOff val="25000"/>
                  </a:schemeClr>
                </a:solidFill>
                <a:latin typeface="Calibri Light"/>
                <a:cs typeface="Calibri Light"/>
              </a:rPr>
              <a:t>0</a:t>
            </a:r>
            <a:r>
              <a:rPr sz="750" b="0" spc="-10" dirty="0">
                <a:solidFill>
                  <a:schemeClr val="tx1">
                    <a:lumMod val="75000"/>
                    <a:lumOff val="25000"/>
                  </a:schemeClr>
                </a:solidFill>
                <a:latin typeface="Calibri Light"/>
                <a:cs typeface="Calibri Light"/>
              </a:rPr>
              <a:t>/45/5), Moderate (60/35/5), Moderately Aggressive (70/25/5), Aggressive</a:t>
            </a:r>
            <a:r>
              <a:rPr sz="750" b="0" spc="2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(8</a:t>
            </a:r>
            <a:r>
              <a:rPr lang="en-US" sz="750" b="0" spc="-10" dirty="0">
                <a:solidFill>
                  <a:schemeClr val="tx1">
                    <a:lumMod val="75000"/>
                    <a:lumOff val="25000"/>
                  </a:schemeClr>
                </a:solidFill>
                <a:latin typeface="Calibri Light"/>
                <a:cs typeface="Calibri Light"/>
              </a:rPr>
              <a:t>0</a:t>
            </a:r>
            <a:r>
              <a:rPr sz="750" b="0" spc="-10" dirty="0">
                <a:solidFill>
                  <a:schemeClr val="tx1">
                    <a:lumMod val="75000"/>
                    <a:lumOff val="25000"/>
                  </a:schemeClr>
                </a:solidFill>
                <a:latin typeface="Calibri Light"/>
                <a:cs typeface="Calibri Light"/>
              </a:rPr>
              <a:t>/15/5).</a:t>
            </a:r>
            <a:endParaRPr sz="750" dirty="0">
              <a:solidFill>
                <a:schemeClr val="tx1">
                  <a:lumMod val="75000"/>
                  <a:lumOff val="25000"/>
                </a:schemeClr>
              </a:solidFill>
              <a:latin typeface="Calibri Light"/>
              <a:cs typeface="Calibri Light"/>
            </a:endParaRPr>
          </a:p>
        </p:txBody>
      </p:sp>
    </p:spTree>
    <p:extLst>
      <p:ext uri="{BB962C8B-B14F-4D97-AF65-F5344CB8AC3E}">
        <p14:creationId xmlns:p14="http://schemas.microsoft.com/office/powerpoint/2010/main" val="25233257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Asset Class Return Ranges Over 20 Years</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16</a:t>
            </a:fld>
            <a:endParaRPr lang="en-US" dirty="0"/>
          </a:p>
        </p:txBody>
      </p:sp>
      <p:sp>
        <p:nvSpPr>
          <p:cNvPr id="11" name="object 25">
            <a:extLst>
              <a:ext uri="{FF2B5EF4-FFF2-40B4-BE49-F238E27FC236}">
                <a16:creationId xmlns:a16="http://schemas.microsoft.com/office/drawing/2014/main" id="{B25B26B1-F3C2-4295-81AB-5B643AFD8DA4}"/>
              </a:ext>
            </a:extLst>
          </p:cNvPr>
          <p:cNvSpPr txBox="1"/>
          <p:nvPr/>
        </p:nvSpPr>
        <p:spPr>
          <a:xfrm>
            <a:off x="323036" y="5576337"/>
            <a:ext cx="8588354" cy="473206"/>
          </a:xfrm>
          <a:prstGeom prst="rect">
            <a:avLst/>
          </a:prstGeom>
        </p:spPr>
        <p:txBody>
          <a:bodyPr vert="horz" wrap="square" lIns="0" tIns="11430" rIns="0" bIns="0" rtlCol="0">
            <a:spAutoFit/>
          </a:bodyPr>
          <a:lstStyle/>
          <a:p>
            <a:pPr marL="12700" algn="just">
              <a:lnSpc>
                <a:spcPct val="100000"/>
              </a:lnSpc>
              <a:spcBef>
                <a:spcPts val="90"/>
              </a:spcBef>
            </a:pPr>
            <a:r>
              <a:rPr lang="en-US" sz="750" b="0" dirty="0">
                <a:solidFill>
                  <a:schemeClr val="tx1">
                    <a:lumMod val="75000"/>
                    <a:lumOff val="25000"/>
                  </a:schemeClr>
                </a:solidFill>
                <a:latin typeface="Calibri Light"/>
                <a:cs typeface="Calibri Light"/>
              </a:rPr>
              <a:t>Disclosures</a:t>
            </a:r>
            <a:r>
              <a:rPr sz="750" b="0" dirty="0">
                <a:solidFill>
                  <a:schemeClr val="tx1">
                    <a:lumMod val="75000"/>
                    <a:lumOff val="25000"/>
                  </a:schemeClr>
                </a:solidFill>
                <a:latin typeface="Calibri Light"/>
                <a:cs typeface="Calibri Light"/>
              </a:rPr>
              <a:t>: </a:t>
            </a:r>
            <a:r>
              <a:rPr lang="en-US" sz="750" b="0" dirty="0">
                <a:solidFill>
                  <a:schemeClr val="tx1">
                    <a:lumMod val="75000"/>
                    <a:lumOff val="25000"/>
                  </a:schemeClr>
                </a:solidFill>
                <a:latin typeface="Calibri Light"/>
                <a:cs typeface="Calibri Light"/>
              </a:rPr>
              <a:t>Past performance is no guarantee of future results. </a:t>
            </a:r>
            <a:r>
              <a:rPr lang="en-US" sz="750" b="0" spc="-5" dirty="0">
                <a:solidFill>
                  <a:schemeClr val="tx1">
                    <a:lumMod val="75000"/>
                    <a:lumOff val="25000"/>
                  </a:schemeClr>
                </a:solidFill>
                <a:latin typeface="Calibri Light"/>
                <a:cs typeface="Calibri Light"/>
              </a:rPr>
              <a:t>P</a:t>
            </a:r>
            <a:r>
              <a:rPr sz="750" b="0" spc="-10" dirty="0">
                <a:solidFill>
                  <a:schemeClr val="tx1">
                    <a:lumMod val="75000"/>
                    <a:lumOff val="25000"/>
                  </a:schemeClr>
                </a:solidFill>
                <a:latin typeface="Calibri Light"/>
                <a:cs typeface="Calibri Light"/>
              </a:rPr>
              <a:t>erformance data represents total returns </a:t>
            </a:r>
            <a:r>
              <a:rPr lang="en-US" sz="750" b="0" spc="-10" dirty="0">
                <a:solidFill>
                  <a:schemeClr val="tx1">
                    <a:lumMod val="75000"/>
                    <a:lumOff val="25000"/>
                  </a:schemeClr>
                </a:solidFill>
                <a:latin typeface="Calibri Light"/>
                <a:cs typeface="Calibri Light"/>
              </a:rPr>
              <a:t>for a 12-month period matching the description over the </a:t>
            </a:r>
            <a:r>
              <a:rPr lang="en-US" sz="750" spc="-10" dirty="0">
                <a:solidFill>
                  <a:schemeClr val="tx1">
                    <a:lumMod val="75000"/>
                    <a:lumOff val="25000"/>
                  </a:schemeClr>
                </a:solidFill>
                <a:latin typeface="Calibri Light"/>
                <a:cs typeface="Calibri Light"/>
              </a:rPr>
              <a:t>last 20 years. Note: Commodity and High Yield Bond ETF price data is only available since 2006. REITs ETF price data is only available since 2004. Asset classes are represented by the following ETFs: Emerging Markets (EEM - iShares MSCI Emerging Markets ETF), Commodities (DBC - Invesco DB Commodity ETF), Developed Markets (EFA - iShares MSCI EAFE ETF), REITs (VNQ - Vanguard Real Estate ETF), U.S. Large Caps (SPY - SPDR S&amp;P 500 ETF), U.S. Small Caps (IWM - iShares Russell 2000 ETF), High Yield (HYG - iShares iBoxx $ High Yield Corporate Bond ETF), Cash (BIL - SPDR Bloomberg Barclays 1-3 Month T-Bill ETF), Bond Aggregate  (AGG - iShares Core U.S. Aggregate Bond ETF).</a:t>
            </a:r>
            <a:endParaRPr sz="750" dirty="0">
              <a:solidFill>
                <a:srgbClr val="FF0000"/>
              </a:solidFill>
              <a:latin typeface="Calibri Light"/>
              <a:cs typeface="Calibri Light"/>
            </a:endParaRPr>
          </a:p>
        </p:txBody>
      </p:sp>
      <p:graphicFrame>
        <p:nvGraphicFramePr>
          <p:cNvPr id="8" name="Chart 7">
            <a:extLst>
              <a:ext uri="{FF2B5EF4-FFF2-40B4-BE49-F238E27FC236}">
                <a16:creationId xmlns:a16="http://schemas.microsoft.com/office/drawing/2014/main" id="{00000000-0008-0000-0200-000022000000}"/>
              </a:ext>
            </a:extLst>
          </p:cNvPr>
          <p:cNvGraphicFramePr>
            <a:graphicFrameLocks/>
          </p:cNvGraphicFramePr>
          <p:nvPr>
            <p:extLst>
              <p:ext uri="{D42A27DB-BD31-4B8C-83A1-F6EECF244321}">
                <p14:modId xmlns:p14="http://schemas.microsoft.com/office/powerpoint/2010/main" val="1865322330"/>
              </p:ext>
            </p:extLst>
          </p:nvPr>
        </p:nvGraphicFramePr>
        <p:xfrm>
          <a:off x="238125" y="784560"/>
          <a:ext cx="8667750" cy="47434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66061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Asset Class Risk vs Reward</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17</a:t>
            </a:fld>
            <a:endParaRPr lang="en-US" dirty="0"/>
          </a:p>
        </p:txBody>
      </p:sp>
      <p:sp>
        <p:nvSpPr>
          <p:cNvPr id="8" name="object 7">
            <a:extLst>
              <a:ext uri="{FF2B5EF4-FFF2-40B4-BE49-F238E27FC236}">
                <a16:creationId xmlns:a16="http://schemas.microsoft.com/office/drawing/2014/main" id="{4639E72D-90D9-40C9-98A7-AD237D18DB62}"/>
              </a:ext>
            </a:extLst>
          </p:cNvPr>
          <p:cNvSpPr txBox="1"/>
          <p:nvPr/>
        </p:nvSpPr>
        <p:spPr>
          <a:xfrm>
            <a:off x="212735" y="5588562"/>
            <a:ext cx="8690633" cy="473206"/>
          </a:xfrm>
          <a:prstGeom prst="rect">
            <a:avLst/>
          </a:prstGeom>
        </p:spPr>
        <p:txBody>
          <a:bodyPr vert="horz" wrap="square" lIns="0" tIns="11430" rIns="0" bIns="0" rtlCol="0">
            <a:spAutoFit/>
          </a:bodyPr>
          <a:lstStyle/>
          <a:p>
            <a:pPr marL="12700" algn="just">
              <a:lnSpc>
                <a:spcPct val="100000"/>
              </a:lnSpc>
              <a:spcBef>
                <a:spcPts val="90"/>
              </a:spcBef>
            </a:pPr>
            <a:r>
              <a:rPr lang="en-US" sz="750" dirty="0">
                <a:solidFill>
                  <a:schemeClr val="tx1">
                    <a:lumMod val="75000"/>
                    <a:lumOff val="25000"/>
                  </a:schemeClr>
                </a:solidFill>
                <a:latin typeface="Calibri Light"/>
                <a:cs typeface="Calibri Light"/>
              </a:rPr>
              <a:t>Disclosures</a:t>
            </a:r>
            <a:r>
              <a:rPr sz="75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Past performance </a:t>
            </a:r>
            <a:r>
              <a:rPr lang="en-US" sz="750" b="0" spc="-5" dirty="0">
                <a:solidFill>
                  <a:schemeClr val="tx1">
                    <a:lumMod val="75000"/>
                    <a:lumOff val="25000"/>
                  </a:schemeClr>
                </a:solidFill>
                <a:latin typeface="Calibri Light"/>
                <a:cs typeface="Calibri Light"/>
              </a:rPr>
              <a:t>is </a:t>
            </a:r>
            <a:r>
              <a:rPr lang="en-US" sz="750" b="0" spc="-10" dirty="0">
                <a:solidFill>
                  <a:schemeClr val="tx1">
                    <a:lumMod val="75000"/>
                    <a:lumOff val="25000"/>
                  </a:schemeClr>
                </a:solidFill>
                <a:latin typeface="Calibri Light"/>
                <a:cs typeface="Calibri Light"/>
              </a:rPr>
              <a:t>no guarantee of future results. </a:t>
            </a:r>
            <a:r>
              <a:rPr sz="750" b="0" spc="-10" dirty="0">
                <a:solidFill>
                  <a:schemeClr val="tx1">
                    <a:lumMod val="75000"/>
                    <a:lumOff val="25000"/>
                  </a:schemeClr>
                </a:solidFill>
                <a:latin typeface="Calibri Light"/>
                <a:cs typeface="Calibri Light"/>
              </a:rPr>
              <a:t>Annual Standard </a:t>
            </a:r>
            <a:r>
              <a:rPr sz="750" b="0" spc="-5" dirty="0">
                <a:solidFill>
                  <a:schemeClr val="tx1">
                    <a:lumMod val="75000"/>
                    <a:lumOff val="25000"/>
                  </a:schemeClr>
                </a:solidFill>
                <a:latin typeface="Calibri Light"/>
                <a:cs typeface="Calibri Light"/>
              </a:rPr>
              <a:t>Deviation </a:t>
            </a:r>
            <a:r>
              <a:rPr sz="750" b="0" spc="-10" dirty="0">
                <a:solidFill>
                  <a:schemeClr val="tx1">
                    <a:lumMod val="75000"/>
                    <a:lumOff val="25000"/>
                  </a:schemeClr>
                </a:solidFill>
                <a:latin typeface="Calibri Light"/>
                <a:cs typeface="Calibri Light"/>
              </a:rPr>
              <a:t>and the Annualized Return </a:t>
            </a:r>
            <a:r>
              <a:rPr sz="750" b="0" spc="-5" dirty="0">
                <a:solidFill>
                  <a:schemeClr val="tx1">
                    <a:lumMod val="75000"/>
                    <a:lumOff val="25000"/>
                  </a:schemeClr>
                </a:solidFill>
                <a:latin typeface="Calibri Light"/>
                <a:cs typeface="Calibri Light"/>
              </a:rPr>
              <a:t>use </a:t>
            </a:r>
            <a:r>
              <a:rPr sz="750" b="0" spc="-10" dirty="0">
                <a:solidFill>
                  <a:schemeClr val="tx1">
                    <a:lumMod val="75000"/>
                    <a:lumOff val="25000"/>
                  </a:schemeClr>
                </a:solidFill>
                <a:latin typeface="Calibri Light"/>
                <a:cs typeface="Calibri Light"/>
              </a:rPr>
              <a:t>monthly data from the past 10 </a:t>
            </a:r>
            <a:r>
              <a:rPr sz="750" b="0" spc="-5" dirty="0">
                <a:solidFill>
                  <a:schemeClr val="tx1">
                    <a:lumMod val="75000"/>
                    <a:lumOff val="25000"/>
                  </a:schemeClr>
                </a:solidFill>
                <a:latin typeface="Calibri Light"/>
                <a:cs typeface="Calibri Light"/>
              </a:rPr>
              <a:t>years. </a:t>
            </a:r>
            <a:r>
              <a:rPr lang="en-US" sz="750" b="0" spc="-10" dirty="0">
                <a:solidFill>
                  <a:schemeClr val="tx1">
                    <a:lumMod val="75000"/>
                    <a:lumOff val="25000"/>
                  </a:schemeClr>
                </a:solidFill>
                <a:latin typeface="Calibri Light"/>
                <a:cs typeface="Calibri Light"/>
              </a:rPr>
              <a:t>Annualized returns are </a:t>
            </a:r>
            <a:r>
              <a:rPr lang="en-US" sz="750" b="0" spc="-5" dirty="0">
                <a:solidFill>
                  <a:schemeClr val="tx1">
                    <a:lumMod val="75000"/>
                    <a:lumOff val="25000"/>
                  </a:schemeClr>
                </a:solidFill>
                <a:latin typeface="Calibri Light"/>
                <a:cs typeface="Calibri Light"/>
              </a:rPr>
              <a:t>based </a:t>
            </a:r>
            <a:r>
              <a:rPr lang="en-US" sz="750" b="0" spc="-10" dirty="0">
                <a:solidFill>
                  <a:schemeClr val="tx1">
                    <a:lumMod val="75000"/>
                    <a:lumOff val="25000"/>
                  </a:schemeClr>
                </a:solidFill>
                <a:latin typeface="Calibri Light"/>
                <a:cs typeface="Calibri Light"/>
              </a:rPr>
              <a:t>on dividends </a:t>
            </a:r>
            <a:r>
              <a:rPr lang="en-US" sz="750" b="0" spc="-5" dirty="0">
                <a:solidFill>
                  <a:schemeClr val="tx1">
                    <a:lumMod val="75000"/>
                    <a:lumOff val="25000"/>
                  </a:schemeClr>
                </a:solidFill>
                <a:latin typeface="Calibri Light"/>
                <a:cs typeface="Calibri Light"/>
              </a:rPr>
              <a:t>reinvested</a:t>
            </a:r>
            <a:r>
              <a:rPr lang="en-US" sz="750" b="0" spc="-10"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Asset classes are </a:t>
            </a:r>
            <a:r>
              <a:rPr lang="en-US" sz="750" spc="-5" dirty="0">
                <a:solidFill>
                  <a:schemeClr val="tx1">
                    <a:lumMod val="75000"/>
                    <a:lumOff val="25000"/>
                  </a:schemeClr>
                </a:solidFill>
                <a:latin typeface="Calibri Light"/>
                <a:cs typeface="Calibri Light"/>
              </a:rPr>
              <a:t>represented by the following ETFs: </a:t>
            </a:r>
            <a:r>
              <a:rPr sz="750" b="0" spc="-10" dirty="0">
                <a:solidFill>
                  <a:schemeClr val="tx1">
                    <a:lumMod val="75000"/>
                    <a:lumOff val="25000"/>
                  </a:schemeClr>
                </a:solidFill>
                <a:latin typeface="Calibri Light"/>
                <a:cs typeface="Calibri Light"/>
              </a:rPr>
              <a:t>Cash</a:t>
            </a:r>
            <a:r>
              <a:rPr lang="en-US" sz="750" b="0" spc="-10" dirty="0">
                <a:solidFill>
                  <a:schemeClr val="tx1">
                    <a:lumMod val="75000"/>
                    <a:lumOff val="25000"/>
                  </a:schemeClr>
                </a:solidFill>
                <a:latin typeface="Calibri Light"/>
                <a:cs typeface="Calibri Light"/>
              </a:rPr>
              <a:t> (BIL - </a:t>
            </a:r>
            <a:r>
              <a:rPr sz="750" b="0" spc="-10" dirty="0">
                <a:solidFill>
                  <a:schemeClr val="tx1">
                    <a:lumMod val="75000"/>
                    <a:lumOff val="25000"/>
                  </a:schemeClr>
                </a:solidFill>
                <a:latin typeface="Calibri Light"/>
                <a:cs typeface="Calibri Light"/>
              </a:rPr>
              <a:t>SPDR Bloomberg Barclays 1-3 Month </a:t>
            </a:r>
            <a:r>
              <a:rPr sz="750" b="0" spc="-5" dirty="0">
                <a:solidFill>
                  <a:schemeClr val="tx1">
                    <a:lumMod val="75000"/>
                    <a:lumOff val="25000"/>
                  </a:schemeClr>
                </a:solidFill>
                <a:latin typeface="Calibri Light"/>
                <a:cs typeface="Calibri Light"/>
              </a:rPr>
              <a:t>T-Bill </a:t>
            </a:r>
            <a:r>
              <a:rPr sz="750" b="0" spc="-10" dirty="0">
                <a:solidFill>
                  <a:schemeClr val="tx1">
                    <a:lumMod val="75000"/>
                    <a:lumOff val="25000"/>
                  </a:schemeClr>
                </a:solidFill>
                <a:latin typeface="Calibri Light"/>
                <a:cs typeface="Calibri Light"/>
              </a:rPr>
              <a:t>ETF</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Bond Aggregate</a:t>
            </a:r>
            <a:r>
              <a:rPr lang="en-US" sz="750" b="0" spc="-10" dirty="0">
                <a:solidFill>
                  <a:schemeClr val="tx1">
                    <a:lumMod val="75000"/>
                    <a:lumOff val="25000"/>
                  </a:schemeClr>
                </a:solidFill>
                <a:latin typeface="Calibri Light"/>
                <a:cs typeface="Calibri Light"/>
              </a:rPr>
              <a:t> (AGG - </a:t>
            </a:r>
            <a:r>
              <a:rPr sz="750" b="0" spc="-5" dirty="0">
                <a:solidFill>
                  <a:schemeClr val="tx1">
                    <a:lumMod val="75000"/>
                    <a:lumOff val="25000"/>
                  </a:schemeClr>
                </a:solidFill>
                <a:latin typeface="Calibri Light"/>
                <a:cs typeface="Calibri Light"/>
              </a:rPr>
              <a:t>iShares </a:t>
            </a:r>
            <a:r>
              <a:rPr sz="750" b="0" spc="-10" dirty="0">
                <a:solidFill>
                  <a:schemeClr val="tx1">
                    <a:lumMod val="75000"/>
                    <a:lumOff val="25000"/>
                  </a:schemeClr>
                </a:solidFill>
                <a:latin typeface="Calibri Light"/>
                <a:cs typeface="Calibri Light"/>
              </a:rPr>
              <a:t>Core </a:t>
            </a:r>
            <a:r>
              <a:rPr sz="750" b="0" spc="-5" dirty="0">
                <a:solidFill>
                  <a:schemeClr val="tx1">
                    <a:lumMod val="75000"/>
                    <a:lumOff val="25000"/>
                  </a:schemeClr>
                </a:solidFill>
                <a:latin typeface="Calibri Light"/>
                <a:cs typeface="Calibri Light"/>
              </a:rPr>
              <a:t>U.S. </a:t>
            </a:r>
            <a:r>
              <a:rPr sz="750" b="0" spc="-10" dirty="0">
                <a:solidFill>
                  <a:schemeClr val="tx1">
                    <a:lumMod val="75000"/>
                    <a:lumOff val="25000"/>
                  </a:schemeClr>
                </a:solidFill>
                <a:latin typeface="Calibri Light"/>
                <a:cs typeface="Calibri Light"/>
              </a:rPr>
              <a:t>Aggregate Bond ETF</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Investment Grade</a:t>
            </a:r>
            <a:r>
              <a:rPr lang="en-US" sz="750" b="0" spc="-10" dirty="0">
                <a:solidFill>
                  <a:schemeClr val="tx1">
                    <a:lumMod val="75000"/>
                    <a:lumOff val="25000"/>
                  </a:schemeClr>
                </a:solidFill>
                <a:latin typeface="Calibri Light"/>
                <a:cs typeface="Calibri Light"/>
              </a:rPr>
              <a:t> (LQD - </a:t>
            </a:r>
            <a:r>
              <a:rPr sz="750" b="0" spc="-5" dirty="0">
                <a:solidFill>
                  <a:schemeClr val="tx1">
                    <a:lumMod val="75000"/>
                    <a:lumOff val="25000"/>
                  </a:schemeClr>
                </a:solidFill>
                <a:latin typeface="Calibri Light"/>
                <a:cs typeface="Calibri Light"/>
              </a:rPr>
              <a:t>iShares </a:t>
            </a:r>
            <a:r>
              <a:rPr sz="750" b="0" spc="-10" dirty="0">
                <a:solidFill>
                  <a:schemeClr val="tx1">
                    <a:lumMod val="75000"/>
                    <a:lumOff val="25000"/>
                  </a:schemeClr>
                </a:solidFill>
                <a:latin typeface="Calibri Light"/>
                <a:cs typeface="Calibri Light"/>
              </a:rPr>
              <a:t>iBoxx </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Investment Grade Corporate Bond ETF</a:t>
            </a:r>
            <a:r>
              <a:rPr sz="750" b="0" spc="-5" dirty="0">
                <a:solidFill>
                  <a:schemeClr val="tx1">
                    <a:lumMod val="75000"/>
                    <a:lumOff val="25000"/>
                  </a:schemeClr>
                </a:solidFill>
                <a:latin typeface="Calibri Light"/>
                <a:cs typeface="Calibri Light"/>
              </a:rPr>
              <a:t>), High Yield </a:t>
            </a:r>
            <a:r>
              <a:rPr lang="en-US" sz="750" spc="-10" dirty="0">
                <a:solidFill>
                  <a:schemeClr val="tx1">
                    <a:lumMod val="75000"/>
                    <a:lumOff val="25000"/>
                  </a:schemeClr>
                </a:solidFill>
                <a:latin typeface="Calibri Light"/>
                <a:cs typeface="Calibri Light"/>
              </a:rPr>
              <a:t>(HYG - </a:t>
            </a:r>
            <a:r>
              <a:rPr sz="750" b="0" spc="-5" dirty="0">
                <a:solidFill>
                  <a:schemeClr val="tx1">
                    <a:lumMod val="75000"/>
                    <a:lumOff val="25000"/>
                  </a:schemeClr>
                </a:solidFill>
                <a:latin typeface="Calibri Light"/>
                <a:cs typeface="Calibri Light"/>
              </a:rPr>
              <a:t>iShares </a:t>
            </a:r>
            <a:r>
              <a:rPr sz="750" b="0" spc="-10" dirty="0">
                <a:solidFill>
                  <a:schemeClr val="tx1">
                    <a:lumMod val="75000"/>
                    <a:lumOff val="25000"/>
                  </a:schemeClr>
                </a:solidFill>
                <a:latin typeface="Calibri Light"/>
                <a:cs typeface="Calibri Light"/>
              </a:rPr>
              <a:t>iBoxx </a:t>
            </a:r>
            <a:r>
              <a:rPr sz="750" b="0" spc="-5" dirty="0">
                <a:solidFill>
                  <a:schemeClr val="tx1">
                    <a:lumMod val="75000"/>
                    <a:lumOff val="25000"/>
                  </a:schemeClr>
                </a:solidFill>
                <a:latin typeface="Calibri Light"/>
                <a:cs typeface="Calibri Light"/>
              </a:rPr>
              <a:t>$ High Yield </a:t>
            </a:r>
            <a:r>
              <a:rPr sz="750" b="0" spc="-10" dirty="0">
                <a:solidFill>
                  <a:schemeClr val="tx1">
                    <a:lumMod val="75000"/>
                    <a:lumOff val="25000"/>
                  </a:schemeClr>
                </a:solidFill>
                <a:latin typeface="Calibri Light"/>
                <a:cs typeface="Calibri Light"/>
              </a:rPr>
              <a:t>Corporate Bond ETF</a:t>
            </a:r>
            <a:r>
              <a:rPr sz="750" b="0" spc="-5" dirty="0">
                <a:solidFill>
                  <a:schemeClr val="tx1">
                    <a:lumMod val="75000"/>
                    <a:lumOff val="25000"/>
                  </a:schemeClr>
                </a:solidFill>
                <a:latin typeface="Calibri Light"/>
                <a:cs typeface="Calibri Light"/>
              </a:rPr>
              <a:t>), Large </a:t>
            </a:r>
            <a:r>
              <a:rPr sz="750" b="0" spc="-10" dirty="0">
                <a:solidFill>
                  <a:schemeClr val="tx1">
                    <a:lumMod val="75000"/>
                    <a:lumOff val="25000"/>
                  </a:schemeClr>
                </a:solidFill>
                <a:latin typeface="Calibri Light"/>
                <a:cs typeface="Calibri Light"/>
              </a:rPr>
              <a:t>Caps</a:t>
            </a:r>
            <a:r>
              <a:rPr lang="en-US" sz="750" b="0" spc="-10" dirty="0">
                <a:solidFill>
                  <a:schemeClr val="tx1">
                    <a:lumMod val="75000"/>
                    <a:lumOff val="25000"/>
                  </a:schemeClr>
                </a:solidFill>
                <a:latin typeface="Calibri Light"/>
                <a:cs typeface="Calibri Light"/>
              </a:rPr>
              <a:t> (SPY - </a:t>
            </a:r>
            <a:r>
              <a:rPr sz="750" b="0" spc="-10" dirty="0">
                <a:solidFill>
                  <a:schemeClr val="tx1">
                    <a:lumMod val="75000"/>
                    <a:lumOff val="25000"/>
                  </a:schemeClr>
                </a:solidFill>
                <a:latin typeface="Calibri Light"/>
                <a:cs typeface="Calibri Light"/>
              </a:rPr>
              <a:t>SPDR </a:t>
            </a:r>
            <a:r>
              <a:rPr sz="750" b="0" spc="-5" dirty="0">
                <a:solidFill>
                  <a:schemeClr val="tx1">
                    <a:lumMod val="75000"/>
                    <a:lumOff val="25000"/>
                  </a:schemeClr>
                </a:solidFill>
                <a:latin typeface="Calibri Light"/>
                <a:cs typeface="Calibri Light"/>
              </a:rPr>
              <a:t>S&amp;P </a:t>
            </a:r>
            <a:r>
              <a:rPr sz="750" b="0" spc="-10" dirty="0">
                <a:solidFill>
                  <a:schemeClr val="tx1">
                    <a:lumMod val="75000"/>
                    <a:lumOff val="25000"/>
                  </a:schemeClr>
                </a:solidFill>
                <a:latin typeface="Calibri Light"/>
                <a:cs typeface="Calibri Light"/>
              </a:rPr>
              <a:t>500 ETF</a:t>
            </a:r>
            <a:r>
              <a:rPr sz="750" b="0" spc="-5" dirty="0">
                <a:solidFill>
                  <a:schemeClr val="tx1">
                    <a:lumMod val="75000"/>
                    <a:lumOff val="25000"/>
                  </a:schemeClr>
                </a:solidFill>
                <a:latin typeface="Calibri Light"/>
                <a:cs typeface="Calibri Light"/>
              </a:rPr>
              <a:t>), Small </a:t>
            </a:r>
            <a:r>
              <a:rPr sz="750" b="0" spc="-10" dirty="0">
                <a:solidFill>
                  <a:schemeClr val="tx1">
                    <a:lumMod val="75000"/>
                    <a:lumOff val="25000"/>
                  </a:schemeClr>
                </a:solidFill>
                <a:latin typeface="Calibri Light"/>
                <a:cs typeface="Calibri Light"/>
              </a:rPr>
              <a:t>Caps</a:t>
            </a:r>
            <a:r>
              <a:rPr lang="en-US" sz="750" b="0" spc="-10" dirty="0">
                <a:solidFill>
                  <a:schemeClr val="tx1">
                    <a:lumMod val="75000"/>
                    <a:lumOff val="25000"/>
                  </a:schemeClr>
                </a:solidFill>
                <a:latin typeface="Calibri Light"/>
                <a:cs typeface="Calibri Light"/>
              </a:rPr>
              <a:t> (IWM - </a:t>
            </a:r>
            <a:r>
              <a:rPr sz="750" b="0" spc="-5" dirty="0">
                <a:solidFill>
                  <a:schemeClr val="tx1">
                    <a:lumMod val="75000"/>
                    <a:lumOff val="25000"/>
                  </a:schemeClr>
                </a:solidFill>
                <a:latin typeface="Calibri Light"/>
                <a:cs typeface="Calibri Light"/>
              </a:rPr>
              <a:t>iShares Russell </a:t>
            </a:r>
            <a:r>
              <a:rPr sz="750" b="0" spc="-15" dirty="0">
                <a:solidFill>
                  <a:schemeClr val="tx1">
                    <a:lumMod val="75000"/>
                    <a:lumOff val="25000"/>
                  </a:schemeClr>
                </a:solidFill>
                <a:latin typeface="Calibri Light"/>
                <a:cs typeface="Calibri Light"/>
              </a:rPr>
              <a:t>2000 </a:t>
            </a:r>
            <a:r>
              <a:rPr sz="750" b="0" spc="-10" dirty="0">
                <a:solidFill>
                  <a:schemeClr val="tx1">
                    <a:lumMod val="75000"/>
                    <a:lumOff val="25000"/>
                  </a:schemeClr>
                </a:solidFill>
                <a:latin typeface="Calibri Light"/>
                <a:cs typeface="Calibri Light"/>
              </a:rPr>
              <a:t>ETF</a:t>
            </a:r>
            <a:r>
              <a:rPr sz="750" b="0" spc="-5" dirty="0">
                <a:solidFill>
                  <a:schemeClr val="tx1">
                    <a:lumMod val="75000"/>
                    <a:lumOff val="25000"/>
                  </a:schemeClr>
                </a:solidFill>
                <a:latin typeface="Calibri Light"/>
                <a:cs typeface="Calibri Light"/>
              </a:rPr>
              <a:t>), Mid </a:t>
            </a:r>
            <a:r>
              <a:rPr sz="750" b="0" spc="-10" dirty="0">
                <a:solidFill>
                  <a:schemeClr val="tx1">
                    <a:lumMod val="75000"/>
                    <a:lumOff val="25000"/>
                  </a:schemeClr>
                </a:solidFill>
                <a:latin typeface="Calibri Light"/>
                <a:cs typeface="Calibri Light"/>
              </a:rPr>
              <a:t>Caps</a:t>
            </a:r>
            <a:r>
              <a:rPr lang="en-US" sz="750" b="0" spc="-10" dirty="0">
                <a:solidFill>
                  <a:schemeClr val="tx1">
                    <a:lumMod val="75000"/>
                    <a:lumOff val="25000"/>
                  </a:schemeClr>
                </a:solidFill>
                <a:latin typeface="Calibri Light"/>
                <a:cs typeface="Calibri Light"/>
              </a:rPr>
              <a:t> (MDY - </a:t>
            </a:r>
            <a:r>
              <a:rPr sz="750" b="0" spc="-10" dirty="0">
                <a:solidFill>
                  <a:schemeClr val="tx1">
                    <a:lumMod val="75000"/>
                    <a:lumOff val="25000"/>
                  </a:schemeClr>
                </a:solidFill>
                <a:latin typeface="Calibri Light"/>
                <a:cs typeface="Calibri Light"/>
              </a:rPr>
              <a:t>SPDR </a:t>
            </a:r>
            <a:r>
              <a:rPr sz="750" b="0" spc="-5" dirty="0">
                <a:solidFill>
                  <a:schemeClr val="tx1">
                    <a:lumMod val="75000"/>
                    <a:lumOff val="25000"/>
                  </a:schemeClr>
                </a:solidFill>
                <a:latin typeface="Calibri Light"/>
                <a:cs typeface="Calibri Light"/>
              </a:rPr>
              <a:t>S&amp;P </a:t>
            </a:r>
            <a:r>
              <a:rPr sz="750" b="0" spc="-10" dirty="0">
                <a:solidFill>
                  <a:schemeClr val="tx1">
                    <a:lumMod val="75000"/>
                    <a:lumOff val="25000"/>
                  </a:schemeClr>
                </a:solidFill>
                <a:latin typeface="Calibri Light"/>
                <a:cs typeface="Calibri Light"/>
              </a:rPr>
              <a:t>Midcap 400 ETF</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REITs</a:t>
            </a:r>
            <a:r>
              <a:rPr lang="en-US" sz="750" b="0" spc="-10" dirty="0">
                <a:solidFill>
                  <a:schemeClr val="tx1">
                    <a:lumMod val="75000"/>
                    <a:lumOff val="25000"/>
                  </a:schemeClr>
                </a:solidFill>
                <a:latin typeface="Calibri Light"/>
                <a:cs typeface="Calibri Light"/>
              </a:rPr>
              <a:t> (VNQ - </a:t>
            </a:r>
            <a:r>
              <a:rPr sz="750" b="0" spc="-10" dirty="0">
                <a:solidFill>
                  <a:schemeClr val="tx1">
                    <a:lumMod val="75000"/>
                    <a:lumOff val="25000"/>
                  </a:schemeClr>
                </a:solidFill>
                <a:latin typeface="Calibri Light"/>
                <a:cs typeface="Calibri Light"/>
              </a:rPr>
              <a:t>Vanguard Real Estate ETF</a:t>
            </a:r>
            <a:r>
              <a:rPr sz="750" b="0" spc="-5" dirty="0">
                <a:solidFill>
                  <a:schemeClr val="tx1">
                    <a:lumMod val="75000"/>
                    <a:lumOff val="25000"/>
                  </a:schemeClr>
                </a:solidFill>
                <a:latin typeface="Calibri Light"/>
                <a:cs typeface="Calibri Light"/>
              </a:rPr>
              <a:t>), Emerging </a:t>
            </a:r>
            <a:r>
              <a:rPr sz="750" b="0" spc="-10" dirty="0">
                <a:solidFill>
                  <a:schemeClr val="tx1">
                    <a:lumMod val="75000"/>
                    <a:lumOff val="25000"/>
                  </a:schemeClr>
                </a:solidFill>
                <a:latin typeface="Calibri Light"/>
                <a:cs typeface="Calibri Light"/>
              </a:rPr>
              <a:t>Market</a:t>
            </a:r>
            <a:r>
              <a:rPr lang="en-US" sz="750" b="0" spc="-10" dirty="0">
                <a:solidFill>
                  <a:schemeClr val="tx1">
                    <a:lumMod val="75000"/>
                    <a:lumOff val="25000"/>
                  </a:schemeClr>
                </a:solidFill>
                <a:latin typeface="Calibri Light"/>
                <a:cs typeface="Calibri Light"/>
              </a:rPr>
              <a:t>s (EEM - </a:t>
            </a:r>
            <a:r>
              <a:rPr sz="750" b="0" spc="-5" dirty="0">
                <a:solidFill>
                  <a:schemeClr val="tx1">
                    <a:lumMod val="75000"/>
                    <a:lumOff val="25000"/>
                  </a:schemeClr>
                </a:solidFill>
                <a:latin typeface="Calibri Light"/>
                <a:cs typeface="Calibri Light"/>
              </a:rPr>
              <a:t>iShares </a:t>
            </a:r>
            <a:r>
              <a:rPr sz="750" b="0" spc="-10" dirty="0">
                <a:solidFill>
                  <a:schemeClr val="tx1">
                    <a:lumMod val="75000"/>
                    <a:lumOff val="25000"/>
                  </a:schemeClr>
                </a:solidFill>
                <a:latin typeface="Calibri Light"/>
                <a:cs typeface="Calibri Light"/>
              </a:rPr>
              <a:t>MSCI </a:t>
            </a:r>
            <a:r>
              <a:rPr sz="750" b="0" spc="-5" dirty="0">
                <a:solidFill>
                  <a:schemeClr val="tx1">
                    <a:lumMod val="75000"/>
                    <a:lumOff val="25000"/>
                  </a:schemeClr>
                </a:solidFill>
                <a:latin typeface="Calibri Light"/>
                <a:cs typeface="Calibri Light"/>
              </a:rPr>
              <a:t>Emerging </a:t>
            </a:r>
            <a:r>
              <a:rPr sz="750" b="0" spc="-10" dirty="0">
                <a:solidFill>
                  <a:schemeClr val="tx1">
                    <a:lumMod val="75000"/>
                    <a:lumOff val="25000"/>
                  </a:schemeClr>
                </a:solidFill>
                <a:latin typeface="Calibri Light"/>
                <a:cs typeface="Calibri Light"/>
              </a:rPr>
              <a:t>Markets ETF), </a:t>
            </a:r>
            <a:r>
              <a:rPr sz="750" b="0" spc="-5" dirty="0">
                <a:solidFill>
                  <a:schemeClr val="tx1">
                    <a:lumMod val="75000"/>
                    <a:lumOff val="25000"/>
                  </a:schemeClr>
                </a:solidFill>
                <a:latin typeface="Calibri Light"/>
                <a:cs typeface="Calibri Light"/>
              </a:rPr>
              <a:t>Developed </a:t>
            </a:r>
            <a:r>
              <a:rPr sz="750" b="0" spc="-10" dirty="0">
                <a:solidFill>
                  <a:schemeClr val="tx1">
                    <a:lumMod val="75000"/>
                    <a:lumOff val="25000"/>
                  </a:schemeClr>
                </a:solidFill>
                <a:latin typeface="Calibri Light"/>
                <a:cs typeface="Calibri Light"/>
              </a:rPr>
              <a:t>Market </a:t>
            </a:r>
            <a:r>
              <a:rPr lang="en-US" sz="750" spc="-5" dirty="0">
                <a:solidFill>
                  <a:schemeClr val="tx1">
                    <a:lumMod val="75000"/>
                    <a:lumOff val="25000"/>
                  </a:schemeClr>
                </a:solidFill>
                <a:latin typeface="Calibri Light"/>
                <a:cs typeface="Calibri Light"/>
              </a:rPr>
              <a:t>(EFA - </a:t>
            </a:r>
            <a:r>
              <a:rPr sz="750" b="0" spc="-5" dirty="0">
                <a:solidFill>
                  <a:schemeClr val="tx1">
                    <a:lumMod val="75000"/>
                    <a:lumOff val="25000"/>
                  </a:schemeClr>
                </a:solidFill>
                <a:latin typeface="Calibri Light"/>
                <a:cs typeface="Calibri Light"/>
              </a:rPr>
              <a:t>iShares </a:t>
            </a:r>
            <a:r>
              <a:rPr sz="750" b="0" spc="-10" dirty="0">
                <a:solidFill>
                  <a:schemeClr val="tx1">
                    <a:lumMod val="75000"/>
                    <a:lumOff val="25000"/>
                  </a:schemeClr>
                </a:solidFill>
                <a:latin typeface="Calibri Light"/>
                <a:cs typeface="Calibri Light"/>
              </a:rPr>
              <a:t>MSCI </a:t>
            </a:r>
            <a:r>
              <a:rPr sz="750" b="0" spc="-5" dirty="0">
                <a:solidFill>
                  <a:schemeClr val="tx1">
                    <a:lumMod val="75000"/>
                    <a:lumOff val="25000"/>
                  </a:schemeClr>
                </a:solidFill>
                <a:latin typeface="Calibri Light"/>
                <a:cs typeface="Calibri Light"/>
              </a:rPr>
              <a:t>EAFE </a:t>
            </a:r>
            <a:r>
              <a:rPr sz="750" b="0" spc="-10" dirty="0">
                <a:solidFill>
                  <a:schemeClr val="tx1">
                    <a:lumMod val="75000"/>
                    <a:lumOff val="25000"/>
                  </a:schemeClr>
                </a:solidFill>
                <a:latin typeface="Calibri Light"/>
                <a:cs typeface="Calibri Light"/>
              </a:rPr>
              <a:t>ETF</a:t>
            </a:r>
            <a:r>
              <a:rPr sz="750" b="0" spc="-5" dirty="0">
                <a:solidFill>
                  <a:schemeClr val="tx1">
                    <a:lumMod val="75000"/>
                    <a:lumOff val="25000"/>
                  </a:schemeClr>
                </a:solidFill>
                <a:latin typeface="Calibri Light"/>
                <a:cs typeface="Calibri Light"/>
              </a:rPr>
              <a:t>).</a:t>
            </a:r>
            <a:endParaRPr sz="750" dirty="0">
              <a:solidFill>
                <a:schemeClr val="tx1">
                  <a:lumMod val="75000"/>
                  <a:lumOff val="25000"/>
                </a:schemeClr>
              </a:solidFill>
              <a:latin typeface="Calibri Light"/>
              <a:cs typeface="Calibri Light"/>
            </a:endParaRPr>
          </a:p>
        </p:txBody>
      </p:sp>
      <p:graphicFrame>
        <p:nvGraphicFramePr>
          <p:cNvPr id="9" name="Chart 8">
            <a:extLst>
              <a:ext uri="{FF2B5EF4-FFF2-40B4-BE49-F238E27FC236}">
                <a16:creationId xmlns:a16="http://schemas.microsoft.com/office/drawing/2014/main" id="{00000000-0008-0000-0200-000025000000}"/>
              </a:ext>
            </a:extLst>
          </p:cNvPr>
          <p:cNvGraphicFramePr>
            <a:graphicFrameLocks/>
          </p:cNvGraphicFramePr>
          <p:nvPr>
            <p:extLst>
              <p:ext uri="{D42A27DB-BD31-4B8C-83A1-F6EECF244321}">
                <p14:modId xmlns:p14="http://schemas.microsoft.com/office/powerpoint/2010/main" val="4218539289"/>
              </p:ext>
            </p:extLst>
          </p:nvPr>
        </p:nvGraphicFramePr>
        <p:xfrm>
          <a:off x="300789" y="820155"/>
          <a:ext cx="8514348" cy="4495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275395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6B584D2-C0A2-4219-8BAF-83E27A1F2D50}"/>
              </a:ext>
            </a:extLst>
          </p:cNvPr>
          <p:cNvPicPr>
            <a:picLocks noChangeAspect="1"/>
          </p:cNvPicPr>
          <p:nvPr/>
        </p:nvPicPr>
        <p:blipFill>
          <a:blip r:embed="rId2"/>
          <a:stretch>
            <a:fillRect/>
          </a:stretch>
        </p:blipFill>
        <p:spPr>
          <a:xfrm>
            <a:off x="165292" y="762504"/>
            <a:ext cx="8726459" cy="4602563"/>
          </a:xfrm>
          <a:prstGeom prst="rect">
            <a:avLst/>
          </a:prstGeom>
        </p:spPr>
      </p:pic>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Asset Class Correlations</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18</a:t>
            </a:fld>
            <a:endParaRPr lang="en-US" dirty="0"/>
          </a:p>
        </p:txBody>
      </p:sp>
      <p:sp>
        <p:nvSpPr>
          <p:cNvPr id="10" name="object 7">
            <a:extLst>
              <a:ext uri="{FF2B5EF4-FFF2-40B4-BE49-F238E27FC236}">
                <a16:creationId xmlns:a16="http://schemas.microsoft.com/office/drawing/2014/main" id="{4AC06323-E122-480B-89F4-97481800695F}"/>
              </a:ext>
            </a:extLst>
          </p:cNvPr>
          <p:cNvSpPr txBox="1"/>
          <p:nvPr/>
        </p:nvSpPr>
        <p:spPr>
          <a:xfrm>
            <a:off x="296435" y="5585289"/>
            <a:ext cx="8548248" cy="473206"/>
          </a:xfrm>
          <a:prstGeom prst="rect">
            <a:avLst/>
          </a:prstGeom>
        </p:spPr>
        <p:txBody>
          <a:bodyPr vert="horz" wrap="square" lIns="0" tIns="11430" rIns="0" bIns="0" rtlCol="0">
            <a:spAutoFit/>
          </a:bodyPr>
          <a:lstStyle/>
          <a:p>
            <a:pPr marL="12700" algn="just">
              <a:lnSpc>
                <a:spcPct val="100000"/>
              </a:lnSpc>
              <a:spcBef>
                <a:spcPts val="90"/>
              </a:spcBef>
            </a:pPr>
            <a:r>
              <a:rPr lang="en-US" sz="750" b="0" dirty="0">
                <a:solidFill>
                  <a:schemeClr val="tx1">
                    <a:lumMod val="75000"/>
                    <a:lumOff val="25000"/>
                  </a:schemeClr>
                </a:solidFill>
                <a:latin typeface="Calibri Light"/>
                <a:cs typeface="Calibri Light"/>
              </a:rPr>
              <a:t>Disclosures</a:t>
            </a:r>
            <a:r>
              <a:rPr sz="750" b="0" dirty="0">
                <a:solidFill>
                  <a:schemeClr val="tx1">
                    <a:lumMod val="75000"/>
                    <a:lumOff val="25000"/>
                  </a:schemeClr>
                </a:solidFill>
                <a:latin typeface="Calibri Light"/>
                <a:cs typeface="Calibri Light"/>
              </a:rPr>
              <a:t>:</a:t>
            </a:r>
            <a:r>
              <a:rPr sz="750" b="0" spc="3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Past</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performance</a:t>
            </a:r>
            <a:r>
              <a:rPr sz="750" b="0" spc="1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is</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no</a:t>
            </a:r>
            <a:r>
              <a:rPr lang="en-US" sz="750" b="0" spc="-10" dirty="0">
                <a:solidFill>
                  <a:schemeClr val="tx1">
                    <a:lumMod val="75000"/>
                    <a:lumOff val="25000"/>
                  </a:schemeClr>
                </a:solidFill>
                <a:latin typeface="Calibri Light"/>
                <a:cs typeface="Calibri Light"/>
              </a:rPr>
              <a:t> guarantee</a:t>
            </a:r>
            <a:r>
              <a:rPr sz="750" b="0" spc="15"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of</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future</a:t>
            </a:r>
            <a:r>
              <a:rPr sz="750" b="0" spc="15"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results.</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Correlations</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are</a:t>
            </a:r>
            <a:r>
              <a:rPr sz="750" b="0" spc="1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based</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on</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10</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years</a:t>
            </a:r>
            <a:r>
              <a:rPr sz="750" b="0" spc="5"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of</a:t>
            </a:r>
            <a:r>
              <a:rPr sz="750" b="0" spc="1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monthly</a:t>
            </a:r>
            <a:r>
              <a:rPr sz="750" b="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total</a:t>
            </a:r>
            <a:r>
              <a:rPr sz="750" b="0" spc="1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returns.</a:t>
            </a:r>
            <a:r>
              <a:rPr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Asset Classes are represented by the following ETFS: </a:t>
            </a:r>
            <a:r>
              <a:rPr sz="750" b="0" spc="-5" dirty="0">
                <a:solidFill>
                  <a:schemeClr val="tx1">
                    <a:lumMod val="75000"/>
                    <a:lumOff val="25000"/>
                  </a:schemeClr>
                </a:solidFill>
                <a:latin typeface="Calibri Light"/>
                <a:cs typeface="Calibri Light"/>
              </a:rPr>
              <a:t>U.S. Large </a:t>
            </a:r>
            <a:r>
              <a:rPr sz="750" b="0" spc="-10" dirty="0">
                <a:solidFill>
                  <a:schemeClr val="tx1">
                    <a:lumMod val="75000"/>
                    <a:lumOff val="25000"/>
                  </a:schemeClr>
                </a:solidFill>
                <a:latin typeface="Calibri Light"/>
                <a:cs typeface="Calibri Light"/>
              </a:rPr>
              <a:t>Caps</a:t>
            </a:r>
            <a:r>
              <a:rPr lang="en-US" sz="750" b="0" spc="-10" dirty="0">
                <a:solidFill>
                  <a:schemeClr val="tx1">
                    <a:lumMod val="75000"/>
                    <a:lumOff val="25000"/>
                  </a:schemeClr>
                </a:solidFill>
                <a:latin typeface="Calibri Light"/>
                <a:cs typeface="Calibri Light"/>
              </a:rPr>
              <a:t> (SPY - </a:t>
            </a:r>
            <a:r>
              <a:rPr sz="750" b="0" spc="-10" dirty="0">
                <a:solidFill>
                  <a:schemeClr val="tx1">
                    <a:lumMod val="75000"/>
                    <a:lumOff val="25000"/>
                  </a:schemeClr>
                </a:solidFill>
                <a:latin typeface="Calibri Light"/>
                <a:cs typeface="Calibri Light"/>
              </a:rPr>
              <a:t>SPDR </a:t>
            </a:r>
            <a:r>
              <a:rPr sz="750" b="0" spc="-5" dirty="0">
                <a:solidFill>
                  <a:schemeClr val="tx1">
                    <a:lumMod val="75000"/>
                    <a:lumOff val="25000"/>
                  </a:schemeClr>
                </a:solidFill>
                <a:latin typeface="Calibri Light"/>
                <a:cs typeface="Calibri Light"/>
              </a:rPr>
              <a:t>S&amp;P </a:t>
            </a:r>
            <a:r>
              <a:rPr sz="750" b="0" spc="-10" dirty="0">
                <a:solidFill>
                  <a:schemeClr val="tx1">
                    <a:lumMod val="75000"/>
                    <a:lumOff val="25000"/>
                  </a:schemeClr>
                </a:solidFill>
                <a:latin typeface="Calibri Light"/>
                <a:cs typeface="Calibri Light"/>
              </a:rPr>
              <a:t>500 ETF</a:t>
            </a:r>
            <a:r>
              <a:rPr sz="750" b="0" spc="-5" dirty="0">
                <a:solidFill>
                  <a:schemeClr val="tx1">
                    <a:lumMod val="75000"/>
                    <a:lumOff val="25000"/>
                  </a:schemeClr>
                </a:solidFill>
                <a:latin typeface="Calibri Light"/>
                <a:cs typeface="Calibri Light"/>
              </a:rPr>
              <a:t>), U.S. Small </a:t>
            </a:r>
            <a:r>
              <a:rPr sz="750" b="0" spc="-10" dirty="0">
                <a:solidFill>
                  <a:schemeClr val="tx1">
                    <a:lumMod val="75000"/>
                    <a:lumOff val="25000"/>
                  </a:schemeClr>
                </a:solidFill>
                <a:latin typeface="Calibri Light"/>
                <a:cs typeface="Calibri Light"/>
              </a:rPr>
              <a:t>Caps</a:t>
            </a:r>
            <a:r>
              <a:rPr lang="en-US" sz="750" b="0" spc="-10" dirty="0">
                <a:solidFill>
                  <a:schemeClr val="tx1">
                    <a:lumMod val="75000"/>
                    <a:lumOff val="25000"/>
                  </a:schemeClr>
                </a:solidFill>
                <a:latin typeface="Calibri Light"/>
                <a:cs typeface="Calibri Light"/>
              </a:rPr>
              <a:t> (IWM - </a:t>
            </a:r>
            <a:r>
              <a:rPr sz="750" b="0" spc="-5" dirty="0">
                <a:solidFill>
                  <a:schemeClr val="tx1">
                    <a:lumMod val="75000"/>
                    <a:lumOff val="25000"/>
                  </a:schemeClr>
                </a:solidFill>
                <a:latin typeface="Calibri Light"/>
                <a:cs typeface="Calibri Light"/>
              </a:rPr>
              <a:t>iShares Russell </a:t>
            </a:r>
            <a:r>
              <a:rPr sz="750" b="0" spc="-15" dirty="0">
                <a:solidFill>
                  <a:schemeClr val="tx1">
                    <a:lumMod val="75000"/>
                    <a:lumOff val="25000"/>
                  </a:schemeClr>
                </a:solidFill>
                <a:latin typeface="Calibri Light"/>
                <a:cs typeface="Calibri Light"/>
              </a:rPr>
              <a:t>2000 </a:t>
            </a:r>
            <a:r>
              <a:rPr sz="750" b="0" spc="-10" dirty="0">
                <a:solidFill>
                  <a:schemeClr val="tx1">
                    <a:lumMod val="75000"/>
                    <a:lumOff val="25000"/>
                  </a:schemeClr>
                </a:solidFill>
                <a:latin typeface="Calibri Light"/>
                <a:cs typeface="Calibri Light"/>
              </a:rPr>
              <a:t>ETF</a:t>
            </a:r>
            <a:r>
              <a:rPr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Developed Markets </a:t>
            </a:r>
            <a:r>
              <a:rPr lang="en-US" sz="750" b="0" spc="-5" dirty="0">
                <a:solidFill>
                  <a:schemeClr val="tx1">
                    <a:lumMod val="75000"/>
                    <a:lumOff val="25000"/>
                  </a:schemeClr>
                </a:solidFill>
                <a:latin typeface="Calibri Light"/>
                <a:cs typeface="Calibri Light"/>
              </a:rPr>
              <a:t>(EFA - </a:t>
            </a:r>
            <a:r>
              <a:rPr sz="750" b="0" spc="-5" dirty="0">
                <a:solidFill>
                  <a:schemeClr val="tx1">
                    <a:lumMod val="75000"/>
                    <a:lumOff val="25000"/>
                  </a:schemeClr>
                </a:solidFill>
                <a:latin typeface="Calibri Light"/>
                <a:cs typeface="Calibri Light"/>
              </a:rPr>
              <a:t>iShares </a:t>
            </a:r>
            <a:r>
              <a:rPr sz="750" b="0" spc="-10" dirty="0">
                <a:solidFill>
                  <a:schemeClr val="tx1">
                    <a:lumMod val="75000"/>
                    <a:lumOff val="25000"/>
                  </a:schemeClr>
                </a:solidFill>
                <a:latin typeface="Calibri Light"/>
                <a:cs typeface="Calibri Light"/>
              </a:rPr>
              <a:t>MSCI </a:t>
            </a:r>
            <a:r>
              <a:rPr sz="750" b="0" spc="-5" dirty="0">
                <a:solidFill>
                  <a:schemeClr val="tx1">
                    <a:lumMod val="75000"/>
                    <a:lumOff val="25000"/>
                  </a:schemeClr>
                </a:solidFill>
                <a:latin typeface="Calibri Light"/>
                <a:cs typeface="Calibri Light"/>
              </a:rPr>
              <a:t>EAFE </a:t>
            </a:r>
            <a:r>
              <a:rPr sz="750" b="0" spc="-10" dirty="0">
                <a:solidFill>
                  <a:schemeClr val="tx1">
                    <a:lumMod val="75000"/>
                    <a:lumOff val="25000"/>
                  </a:schemeClr>
                </a:solidFill>
                <a:latin typeface="Calibri Light"/>
                <a:cs typeface="Calibri Light"/>
              </a:rPr>
              <a:t>ETF</a:t>
            </a:r>
            <a:r>
              <a:rPr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Emerging Markets (EEM - </a:t>
            </a:r>
            <a:r>
              <a:rPr sz="750" b="0" spc="-5" dirty="0">
                <a:solidFill>
                  <a:schemeClr val="tx1">
                    <a:lumMod val="75000"/>
                    <a:lumOff val="25000"/>
                  </a:schemeClr>
                </a:solidFill>
                <a:latin typeface="Calibri Light"/>
                <a:cs typeface="Calibri Light"/>
              </a:rPr>
              <a:t>iShares </a:t>
            </a:r>
            <a:r>
              <a:rPr sz="750" b="0" spc="-10" dirty="0">
                <a:solidFill>
                  <a:schemeClr val="tx1">
                    <a:lumMod val="75000"/>
                    <a:lumOff val="25000"/>
                  </a:schemeClr>
                </a:solidFill>
                <a:latin typeface="Calibri Light"/>
                <a:cs typeface="Calibri Light"/>
              </a:rPr>
              <a:t>MSCI </a:t>
            </a:r>
            <a:r>
              <a:rPr sz="750" b="0" spc="-5" dirty="0">
                <a:solidFill>
                  <a:schemeClr val="tx1">
                    <a:lumMod val="75000"/>
                    <a:lumOff val="25000"/>
                  </a:schemeClr>
                </a:solidFill>
                <a:latin typeface="Calibri Light"/>
                <a:cs typeface="Calibri Light"/>
              </a:rPr>
              <a:t>Emerging </a:t>
            </a:r>
            <a:r>
              <a:rPr sz="750" b="0" spc="-10" dirty="0">
                <a:solidFill>
                  <a:schemeClr val="tx1">
                    <a:lumMod val="75000"/>
                    <a:lumOff val="25000"/>
                  </a:schemeClr>
                </a:solidFill>
                <a:latin typeface="Calibri Light"/>
                <a:cs typeface="Calibri Light"/>
              </a:rPr>
              <a:t>Markets ETF), Bonds</a:t>
            </a:r>
            <a:r>
              <a:rPr lang="en-US" sz="750" b="0" spc="-10" dirty="0">
                <a:solidFill>
                  <a:schemeClr val="tx1">
                    <a:lumMod val="75000"/>
                    <a:lumOff val="25000"/>
                  </a:schemeClr>
                </a:solidFill>
                <a:latin typeface="Calibri Light"/>
                <a:cs typeface="Calibri Light"/>
              </a:rPr>
              <a:t> (AGG -</a:t>
            </a:r>
            <a:r>
              <a:rPr sz="750" b="0" spc="-1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iShares </a:t>
            </a:r>
            <a:r>
              <a:rPr sz="750" b="0" spc="-10" dirty="0">
                <a:solidFill>
                  <a:schemeClr val="tx1">
                    <a:lumMod val="75000"/>
                    <a:lumOff val="25000"/>
                  </a:schemeClr>
                </a:solidFill>
                <a:latin typeface="Calibri Light"/>
                <a:cs typeface="Calibri Light"/>
              </a:rPr>
              <a:t>Core </a:t>
            </a:r>
            <a:r>
              <a:rPr sz="750" b="0" spc="-5" dirty="0">
                <a:solidFill>
                  <a:schemeClr val="tx1">
                    <a:lumMod val="75000"/>
                    <a:lumOff val="25000"/>
                  </a:schemeClr>
                </a:solidFill>
                <a:latin typeface="Calibri Light"/>
                <a:cs typeface="Calibri Light"/>
              </a:rPr>
              <a:t>U.S. </a:t>
            </a:r>
            <a:r>
              <a:rPr sz="750" b="0" spc="-10" dirty="0">
                <a:solidFill>
                  <a:schemeClr val="tx1">
                    <a:lumMod val="75000"/>
                    <a:lumOff val="25000"/>
                  </a:schemeClr>
                </a:solidFill>
                <a:latin typeface="Calibri Light"/>
                <a:cs typeface="Calibri Light"/>
              </a:rPr>
              <a:t>Aggregate Bond ETF</a:t>
            </a:r>
            <a:r>
              <a:rPr sz="750" b="0" spc="-5" dirty="0">
                <a:solidFill>
                  <a:schemeClr val="tx1">
                    <a:lumMod val="75000"/>
                    <a:lumOff val="25000"/>
                  </a:schemeClr>
                </a:solidFill>
                <a:latin typeface="Calibri Light"/>
                <a:cs typeface="Calibri Light"/>
              </a:rPr>
              <a:t>), High Yield</a:t>
            </a:r>
            <a:r>
              <a:rPr lang="en-US" sz="750" b="0" spc="-5" dirty="0">
                <a:solidFill>
                  <a:schemeClr val="tx1">
                    <a:lumMod val="75000"/>
                    <a:lumOff val="25000"/>
                  </a:schemeClr>
                </a:solidFill>
                <a:latin typeface="Calibri Light"/>
                <a:cs typeface="Calibri Light"/>
              </a:rPr>
              <a:t> (HYG - </a:t>
            </a:r>
            <a:r>
              <a:rPr sz="750" b="0" spc="-5" dirty="0">
                <a:solidFill>
                  <a:schemeClr val="tx1">
                    <a:lumMod val="75000"/>
                    <a:lumOff val="25000"/>
                  </a:schemeClr>
                </a:solidFill>
                <a:latin typeface="Calibri Light"/>
                <a:cs typeface="Calibri Light"/>
              </a:rPr>
              <a:t>iShares </a:t>
            </a:r>
            <a:r>
              <a:rPr sz="750" b="0" spc="-10" dirty="0">
                <a:solidFill>
                  <a:schemeClr val="tx1">
                    <a:lumMod val="75000"/>
                    <a:lumOff val="25000"/>
                  </a:schemeClr>
                </a:solidFill>
                <a:latin typeface="Calibri Light"/>
                <a:cs typeface="Calibri Light"/>
              </a:rPr>
              <a:t>iBoxx </a:t>
            </a:r>
            <a:r>
              <a:rPr sz="750" b="0" spc="-5" dirty="0">
                <a:solidFill>
                  <a:schemeClr val="tx1">
                    <a:lumMod val="75000"/>
                    <a:lumOff val="25000"/>
                  </a:schemeClr>
                </a:solidFill>
                <a:latin typeface="Calibri Light"/>
                <a:cs typeface="Calibri Light"/>
              </a:rPr>
              <a:t>$ High Yield </a:t>
            </a:r>
            <a:r>
              <a:rPr sz="750" b="0" spc="-10" dirty="0">
                <a:solidFill>
                  <a:schemeClr val="tx1">
                    <a:lumMod val="75000"/>
                    <a:lumOff val="25000"/>
                  </a:schemeClr>
                </a:solidFill>
                <a:latin typeface="Calibri Light"/>
                <a:cs typeface="Calibri Light"/>
              </a:rPr>
              <a:t>Corporate Bond ETF</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Municipal Bonds</a:t>
            </a:r>
            <a:r>
              <a:rPr lang="en-US" sz="750" b="0" spc="-10" dirty="0">
                <a:solidFill>
                  <a:schemeClr val="tx1">
                    <a:lumMod val="75000"/>
                    <a:lumOff val="25000"/>
                  </a:schemeClr>
                </a:solidFill>
                <a:latin typeface="Calibri Light"/>
                <a:cs typeface="Calibri Light"/>
              </a:rPr>
              <a:t> (MUB - </a:t>
            </a:r>
            <a:r>
              <a:rPr sz="750" b="0" spc="-5" dirty="0">
                <a:solidFill>
                  <a:schemeClr val="tx1">
                    <a:lumMod val="75000"/>
                    <a:lumOff val="25000"/>
                  </a:schemeClr>
                </a:solidFill>
                <a:latin typeface="Calibri Light"/>
                <a:cs typeface="Calibri Light"/>
              </a:rPr>
              <a:t>iShares </a:t>
            </a:r>
            <a:r>
              <a:rPr sz="750" b="0" spc="-10" dirty="0">
                <a:solidFill>
                  <a:schemeClr val="tx1">
                    <a:lumMod val="75000"/>
                    <a:lumOff val="25000"/>
                  </a:schemeClr>
                </a:solidFill>
                <a:latin typeface="Calibri Light"/>
                <a:cs typeface="Calibri Light"/>
              </a:rPr>
              <a:t>National Muni Bond ETF), USD Index</a:t>
            </a:r>
            <a:r>
              <a:rPr lang="en-US" sz="75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United States </a:t>
            </a:r>
            <a:r>
              <a:rPr sz="750" b="0" spc="-5" dirty="0">
                <a:solidFill>
                  <a:schemeClr val="tx1">
                    <a:lumMod val="75000"/>
                    <a:lumOff val="25000"/>
                  </a:schemeClr>
                </a:solidFill>
                <a:latin typeface="Calibri Light"/>
                <a:cs typeface="Calibri Light"/>
              </a:rPr>
              <a:t>Dollar </a:t>
            </a:r>
            <a:r>
              <a:rPr sz="750" b="0" spc="-10" dirty="0">
                <a:solidFill>
                  <a:schemeClr val="tx1">
                    <a:lumMod val="75000"/>
                    <a:lumOff val="25000"/>
                  </a:schemeClr>
                </a:solidFill>
                <a:latin typeface="Calibri Light"/>
                <a:cs typeface="Calibri Light"/>
              </a:rPr>
              <a:t>Index</a:t>
            </a:r>
            <a:r>
              <a:rPr lang="en-US" sz="750" b="0" spc="-10" dirty="0">
                <a:solidFill>
                  <a:schemeClr val="tx1">
                    <a:lumMod val="75000"/>
                    <a:lumOff val="25000"/>
                  </a:schemeClr>
                </a:solidFill>
                <a:latin typeface="Calibri Light"/>
                <a:cs typeface="Calibri Light"/>
              </a:rPr>
              <a:t>)</a:t>
            </a:r>
            <a:r>
              <a:rPr sz="750" b="0" spc="-10" dirty="0">
                <a:solidFill>
                  <a:schemeClr val="tx1">
                    <a:lumMod val="75000"/>
                    <a:lumOff val="25000"/>
                  </a:schemeClr>
                </a:solidFill>
                <a:latin typeface="Calibri Light"/>
                <a:cs typeface="Calibri Light"/>
              </a:rPr>
              <a:t>, E</a:t>
            </a:r>
            <a:r>
              <a:rPr lang="en-US" sz="750" b="0" spc="-10" dirty="0">
                <a:solidFill>
                  <a:schemeClr val="tx1">
                    <a:lumMod val="75000"/>
                    <a:lumOff val="25000"/>
                  </a:schemeClr>
                </a:solidFill>
                <a:latin typeface="Calibri Light"/>
                <a:cs typeface="Calibri Light"/>
              </a:rPr>
              <a:t>merging Market</a:t>
            </a:r>
            <a:r>
              <a:rPr sz="750" b="0" spc="-1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Sovereign</a:t>
            </a:r>
            <a:r>
              <a:rPr lang="en-US" sz="750" b="0" spc="-5"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Debt</a:t>
            </a:r>
            <a:r>
              <a:rPr lang="en-US" sz="750" b="0" spc="-5" dirty="0">
                <a:solidFill>
                  <a:schemeClr val="tx1">
                    <a:lumMod val="75000"/>
                    <a:lumOff val="25000"/>
                  </a:schemeClr>
                </a:solidFill>
                <a:latin typeface="Calibri Light"/>
                <a:cs typeface="Calibri Light"/>
              </a:rPr>
              <a:t> (LEMB - </a:t>
            </a:r>
            <a:r>
              <a:rPr sz="750" b="0" spc="-5" dirty="0">
                <a:solidFill>
                  <a:schemeClr val="tx1">
                    <a:lumMod val="75000"/>
                    <a:lumOff val="25000"/>
                  </a:schemeClr>
                </a:solidFill>
                <a:latin typeface="Calibri Light"/>
                <a:cs typeface="Calibri Light"/>
              </a:rPr>
              <a:t>iShares </a:t>
            </a:r>
            <a:r>
              <a:rPr sz="750" b="0" spc="-10" dirty="0">
                <a:solidFill>
                  <a:schemeClr val="tx1">
                    <a:lumMod val="75000"/>
                    <a:lumOff val="25000"/>
                  </a:schemeClr>
                </a:solidFill>
                <a:latin typeface="Calibri Light"/>
                <a:cs typeface="Calibri Light"/>
              </a:rPr>
              <a:t>J.P. Morgan EM Local Currency Bond ETF</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Commodities</a:t>
            </a:r>
            <a:r>
              <a:rPr lang="en-US" sz="750" b="0" spc="-10" dirty="0">
                <a:solidFill>
                  <a:schemeClr val="tx1">
                    <a:lumMod val="75000"/>
                    <a:lumOff val="25000"/>
                  </a:schemeClr>
                </a:solidFill>
                <a:latin typeface="Calibri Light"/>
                <a:cs typeface="Calibri Light"/>
              </a:rPr>
              <a:t> (DBC - </a:t>
            </a:r>
            <a:r>
              <a:rPr sz="750" b="0" spc="-10" dirty="0">
                <a:solidFill>
                  <a:schemeClr val="tx1">
                    <a:lumMod val="75000"/>
                    <a:lumOff val="25000"/>
                  </a:schemeClr>
                </a:solidFill>
                <a:latin typeface="Calibri Light"/>
                <a:cs typeface="Calibri Light"/>
              </a:rPr>
              <a:t>Invesco </a:t>
            </a:r>
            <a:r>
              <a:rPr sz="750" b="0" spc="-5" dirty="0">
                <a:solidFill>
                  <a:schemeClr val="tx1">
                    <a:lumMod val="75000"/>
                    <a:lumOff val="25000"/>
                  </a:schemeClr>
                </a:solidFill>
                <a:latin typeface="Calibri Light"/>
                <a:cs typeface="Calibri Light"/>
              </a:rPr>
              <a:t>DB </a:t>
            </a:r>
            <a:r>
              <a:rPr sz="750" b="0" spc="-10" dirty="0">
                <a:solidFill>
                  <a:schemeClr val="tx1">
                    <a:lumMod val="75000"/>
                    <a:lumOff val="25000"/>
                  </a:schemeClr>
                </a:solidFill>
                <a:latin typeface="Calibri Light"/>
                <a:cs typeface="Calibri Light"/>
              </a:rPr>
              <a:t>Commodity </a:t>
            </a:r>
            <a:r>
              <a:rPr lang="en-US" sz="750" b="0" spc="-10" dirty="0">
                <a:solidFill>
                  <a:schemeClr val="tx1">
                    <a:lumMod val="75000"/>
                    <a:lumOff val="25000"/>
                  </a:schemeClr>
                </a:solidFill>
                <a:latin typeface="Calibri Light"/>
                <a:cs typeface="Calibri Light"/>
              </a:rPr>
              <a:t>ETF</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REITs</a:t>
            </a:r>
            <a:r>
              <a:rPr lang="en-US" sz="750" b="0" spc="-10" dirty="0">
                <a:solidFill>
                  <a:schemeClr val="tx1">
                    <a:lumMod val="75000"/>
                    <a:lumOff val="25000"/>
                  </a:schemeClr>
                </a:solidFill>
                <a:latin typeface="Calibri Light"/>
                <a:cs typeface="Calibri Light"/>
              </a:rPr>
              <a:t> (VNQ - </a:t>
            </a:r>
            <a:r>
              <a:rPr sz="750" b="0" spc="-10" dirty="0">
                <a:solidFill>
                  <a:schemeClr val="tx1">
                    <a:lumMod val="75000"/>
                    <a:lumOff val="25000"/>
                  </a:schemeClr>
                </a:solidFill>
                <a:latin typeface="Calibri Light"/>
                <a:cs typeface="Calibri Light"/>
              </a:rPr>
              <a:t>Vanguard Real Estate ETF</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Gold</a:t>
            </a:r>
            <a:r>
              <a:rPr lang="en-US" sz="750" b="0" spc="-10" dirty="0">
                <a:solidFill>
                  <a:schemeClr val="tx1">
                    <a:lumMod val="75000"/>
                    <a:lumOff val="25000"/>
                  </a:schemeClr>
                </a:solidFill>
                <a:latin typeface="Calibri Light"/>
                <a:cs typeface="Calibri Light"/>
              </a:rPr>
              <a:t> (GLD - </a:t>
            </a:r>
            <a:r>
              <a:rPr sz="750" b="0" spc="-10" dirty="0">
                <a:solidFill>
                  <a:schemeClr val="tx1">
                    <a:lumMod val="75000"/>
                    <a:lumOff val="25000"/>
                  </a:schemeClr>
                </a:solidFill>
                <a:latin typeface="Calibri Light"/>
                <a:cs typeface="Calibri Light"/>
              </a:rPr>
              <a:t>SPDR Gold </a:t>
            </a:r>
            <a:r>
              <a:rPr lang="en-US" sz="750" b="0" spc="-10" dirty="0">
                <a:solidFill>
                  <a:schemeClr val="tx1">
                    <a:lumMod val="75000"/>
                    <a:lumOff val="25000"/>
                  </a:schemeClr>
                </a:solidFill>
                <a:latin typeface="Calibri Light"/>
                <a:cs typeface="Calibri Light"/>
              </a:rPr>
              <a:t>ETF</a:t>
            </a:r>
            <a:r>
              <a:rPr sz="750" b="0" spc="-5" dirty="0">
                <a:solidFill>
                  <a:schemeClr val="tx1">
                    <a:lumMod val="75000"/>
                    <a:lumOff val="25000"/>
                  </a:schemeClr>
                </a:solidFill>
                <a:latin typeface="Calibri Light"/>
                <a:cs typeface="Calibri Light"/>
              </a:rPr>
              <a:t>).</a:t>
            </a:r>
            <a:endParaRPr sz="750" dirty="0">
              <a:solidFill>
                <a:schemeClr val="tx1">
                  <a:lumMod val="75000"/>
                  <a:lumOff val="25000"/>
                </a:schemeClr>
              </a:solidFill>
              <a:latin typeface="Calibri Light"/>
              <a:cs typeface="Calibri Light"/>
            </a:endParaRPr>
          </a:p>
        </p:txBody>
      </p:sp>
    </p:spTree>
    <p:extLst>
      <p:ext uri="{BB962C8B-B14F-4D97-AF65-F5344CB8AC3E}">
        <p14:creationId xmlns:p14="http://schemas.microsoft.com/office/powerpoint/2010/main" val="34981279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Inflation’s Impact</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19</a:t>
            </a:fld>
            <a:endParaRPr lang="en-US" dirty="0"/>
          </a:p>
        </p:txBody>
      </p:sp>
      <p:graphicFrame>
        <p:nvGraphicFramePr>
          <p:cNvPr id="9" name="Chart 8">
            <a:extLst>
              <a:ext uri="{FF2B5EF4-FFF2-40B4-BE49-F238E27FC236}">
                <a16:creationId xmlns:a16="http://schemas.microsoft.com/office/drawing/2014/main" id="{9CDA4490-8BF4-4A66-B74B-D5D607A699A9}"/>
              </a:ext>
            </a:extLst>
          </p:cNvPr>
          <p:cNvGraphicFramePr>
            <a:graphicFrameLocks/>
          </p:cNvGraphicFramePr>
          <p:nvPr>
            <p:extLst>
              <p:ext uri="{D42A27DB-BD31-4B8C-83A1-F6EECF244321}">
                <p14:modId xmlns:p14="http://schemas.microsoft.com/office/powerpoint/2010/main" val="1971049342"/>
              </p:ext>
            </p:extLst>
          </p:nvPr>
        </p:nvGraphicFramePr>
        <p:xfrm>
          <a:off x="338521" y="1438173"/>
          <a:ext cx="3924301" cy="40862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EFFE700C-8FCA-4ECA-89C4-CE1B848C5018}"/>
              </a:ext>
            </a:extLst>
          </p:cNvPr>
          <p:cNvGraphicFramePr>
            <a:graphicFrameLocks/>
          </p:cNvGraphicFramePr>
          <p:nvPr>
            <p:extLst>
              <p:ext uri="{D42A27DB-BD31-4B8C-83A1-F6EECF244321}">
                <p14:modId xmlns:p14="http://schemas.microsoft.com/office/powerpoint/2010/main" val="864224996"/>
              </p:ext>
            </p:extLst>
          </p:nvPr>
        </p:nvGraphicFramePr>
        <p:xfrm>
          <a:off x="4889312" y="1438172"/>
          <a:ext cx="3924301" cy="4086225"/>
        </p:xfrm>
        <a:graphic>
          <a:graphicData uri="http://schemas.openxmlformats.org/drawingml/2006/chart">
            <c:chart xmlns:c="http://schemas.openxmlformats.org/drawingml/2006/chart" xmlns:r="http://schemas.openxmlformats.org/officeDocument/2006/relationships" r:id="rId3"/>
          </a:graphicData>
        </a:graphic>
      </p:graphicFrame>
      <p:sp>
        <p:nvSpPr>
          <p:cNvPr id="11" name="Title 1">
            <a:extLst>
              <a:ext uri="{FF2B5EF4-FFF2-40B4-BE49-F238E27FC236}">
                <a16:creationId xmlns:a16="http://schemas.microsoft.com/office/drawing/2014/main" id="{C120FC30-0B51-44A3-B6E0-1327B7A9F516}"/>
              </a:ext>
            </a:extLst>
          </p:cNvPr>
          <p:cNvSpPr txBox="1">
            <a:spLocks/>
          </p:cNvSpPr>
          <p:nvPr/>
        </p:nvSpPr>
        <p:spPr>
          <a:xfrm>
            <a:off x="338521" y="901256"/>
            <a:ext cx="4090057" cy="438582"/>
          </a:xfrm>
          <a:prstGeom prst="rect">
            <a:avLst/>
          </a:prstGeom>
          <a:solidFill>
            <a:schemeClr val="tx2">
              <a:lumMod val="75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en-US" sz="1050" b="1" dirty="0">
                <a:solidFill>
                  <a:schemeClr val="bg1"/>
                </a:solidFill>
                <a:latin typeface="Century Gothic" panose="020B0502020202020204" pitchFamily="34" charset="0"/>
              </a:rPr>
              <a:t>Inflation’s Impact on Your Purchasing Power</a:t>
            </a:r>
          </a:p>
          <a:p>
            <a:r>
              <a:rPr lang="en-US" sz="900" dirty="0">
                <a:solidFill>
                  <a:schemeClr val="bg1"/>
                </a:solidFill>
                <a:latin typeface="Century Gothic" panose="020B0502020202020204" pitchFamily="34" charset="0"/>
              </a:rPr>
              <a:t>Assumes constant annual inflation rates</a:t>
            </a:r>
          </a:p>
        </p:txBody>
      </p:sp>
      <p:sp>
        <p:nvSpPr>
          <p:cNvPr id="12" name="Title 1">
            <a:extLst>
              <a:ext uri="{FF2B5EF4-FFF2-40B4-BE49-F238E27FC236}">
                <a16:creationId xmlns:a16="http://schemas.microsoft.com/office/drawing/2014/main" id="{0581AAF0-49D2-40D1-B495-2F77758B7EB8}"/>
              </a:ext>
            </a:extLst>
          </p:cNvPr>
          <p:cNvSpPr txBox="1">
            <a:spLocks/>
          </p:cNvSpPr>
          <p:nvPr/>
        </p:nvSpPr>
        <p:spPr>
          <a:xfrm>
            <a:off x="4842647" y="895019"/>
            <a:ext cx="4090056" cy="438582"/>
          </a:xfrm>
          <a:prstGeom prst="rect">
            <a:avLst/>
          </a:prstGeom>
          <a:solidFill>
            <a:schemeClr val="tx2">
              <a:lumMod val="75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en-US" sz="1050" b="1" dirty="0">
                <a:solidFill>
                  <a:schemeClr val="bg1"/>
                </a:solidFill>
                <a:latin typeface="Century Gothic" panose="020B0502020202020204" pitchFamily="34" charset="0"/>
              </a:rPr>
              <a:t>Price Increases Based on Inflation</a:t>
            </a:r>
          </a:p>
          <a:p>
            <a:r>
              <a:rPr lang="en-US" sz="900" dirty="0">
                <a:solidFill>
                  <a:schemeClr val="bg1"/>
                </a:solidFill>
                <a:latin typeface="Century Gothic" panose="020B0502020202020204" pitchFamily="34" charset="0"/>
              </a:rPr>
              <a:t>Assumes constant annual inflation rates</a:t>
            </a:r>
          </a:p>
        </p:txBody>
      </p:sp>
      <p:sp>
        <p:nvSpPr>
          <p:cNvPr id="13" name="object 7">
            <a:extLst>
              <a:ext uri="{FF2B5EF4-FFF2-40B4-BE49-F238E27FC236}">
                <a16:creationId xmlns:a16="http://schemas.microsoft.com/office/drawing/2014/main" id="{ADF16751-D757-4ECA-A9D9-48729B3E6C10}"/>
              </a:ext>
            </a:extLst>
          </p:cNvPr>
          <p:cNvSpPr txBox="1"/>
          <p:nvPr/>
        </p:nvSpPr>
        <p:spPr>
          <a:xfrm>
            <a:off x="202720" y="5865938"/>
            <a:ext cx="8761199" cy="126958"/>
          </a:xfrm>
          <a:prstGeom prst="rect">
            <a:avLst/>
          </a:prstGeom>
        </p:spPr>
        <p:txBody>
          <a:bodyPr vert="horz" wrap="square" lIns="0" tIns="11430" rIns="0" bIns="0" rtlCol="0">
            <a:spAutoFit/>
          </a:bodyPr>
          <a:lstStyle/>
          <a:p>
            <a:pPr marL="12700" algn="just">
              <a:lnSpc>
                <a:spcPct val="100000"/>
              </a:lnSpc>
              <a:spcBef>
                <a:spcPts val="90"/>
              </a:spcBef>
            </a:pPr>
            <a:r>
              <a:rPr lang="en-US" sz="750" b="0" dirty="0">
                <a:solidFill>
                  <a:schemeClr val="tx1">
                    <a:lumMod val="75000"/>
                    <a:lumOff val="25000"/>
                  </a:schemeClr>
                </a:solidFill>
                <a:latin typeface="Calibri Light"/>
                <a:cs typeface="Calibri Light"/>
              </a:rPr>
              <a:t>Disclosures</a:t>
            </a:r>
            <a:r>
              <a:rPr sz="750" b="0" dirty="0">
                <a:solidFill>
                  <a:schemeClr val="tx1">
                    <a:lumMod val="75000"/>
                    <a:lumOff val="25000"/>
                  </a:schemeClr>
                </a:solidFill>
                <a:latin typeface="Calibri Light"/>
                <a:cs typeface="Calibri Light"/>
              </a:rPr>
              <a:t>:</a:t>
            </a:r>
            <a:r>
              <a:rPr sz="750" b="0" spc="3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Past</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performance</a:t>
            </a:r>
            <a:r>
              <a:rPr sz="750" b="0" spc="1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is</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no</a:t>
            </a:r>
            <a:r>
              <a:rPr lang="en-US" sz="750" b="0" spc="-10" dirty="0">
                <a:solidFill>
                  <a:schemeClr val="tx1">
                    <a:lumMod val="75000"/>
                    <a:lumOff val="25000"/>
                  </a:schemeClr>
                </a:solidFill>
                <a:latin typeface="Calibri Light"/>
                <a:cs typeface="Calibri Light"/>
              </a:rPr>
              <a:t> guarantee</a:t>
            </a:r>
            <a:r>
              <a:rPr sz="750" b="0" spc="15"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of</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future</a:t>
            </a:r>
            <a:r>
              <a:rPr sz="750" b="0" spc="15"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results.</a:t>
            </a:r>
            <a:r>
              <a:rPr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Investing involves risks, including possible loss of principal. Hypothetical illustrative examples for educational purposes only. Assumes constant annual inflation rate.</a:t>
            </a:r>
            <a:endParaRPr sz="750" dirty="0">
              <a:solidFill>
                <a:schemeClr val="tx1">
                  <a:lumMod val="75000"/>
                  <a:lumOff val="25000"/>
                </a:schemeClr>
              </a:solidFill>
              <a:latin typeface="Calibri Light"/>
              <a:cs typeface="Calibri Light"/>
            </a:endParaRPr>
          </a:p>
        </p:txBody>
      </p:sp>
    </p:spTree>
    <p:extLst>
      <p:ext uri="{BB962C8B-B14F-4D97-AF65-F5344CB8AC3E}">
        <p14:creationId xmlns:p14="http://schemas.microsoft.com/office/powerpoint/2010/main" val="2735454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C9EBE07-EB1E-4447-8699-567BE8E505CA}"/>
              </a:ext>
            </a:extLst>
          </p:cNvPr>
          <p:cNvSpPr/>
          <p:nvPr/>
        </p:nvSpPr>
        <p:spPr>
          <a:xfrm>
            <a:off x="0" y="0"/>
            <a:ext cx="9144000"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F03AA4A8-123B-474C-B14D-6C07B01515A8}"/>
              </a:ext>
            </a:extLst>
          </p:cNvPr>
          <p:cNvSpPr txBox="1"/>
          <p:nvPr/>
        </p:nvSpPr>
        <p:spPr>
          <a:xfrm>
            <a:off x="403412" y="61142"/>
            <a:ext cx="6507039" cy="396327"/>
          </a:xfrm>
          <a:prstGeom prst="rect">
            <a:avLst/>
          </a:prstGeom>
          <a:noFill/>
        </p:spPr>
        <p:txBody>
          <a:bodyPr wrap="square" rtlCol="0">
            <a:spAutoFit/>
          </a:bodyPr>
          <a:lstStyle/>
          <a:p>
            <a:pPr>
              <a:lnSpc>
                <a:spcPct val="125000"/>
              </a:lnSpc>
            </a:pPr>
            <a:r>
              <a:rPr lang="en-US" sz="1765" b="1" dirty="0">
                <a:solidFill>
                  <a:srgbClr val="333E4F"/>
                </a:solidFill>
                <a:latin typeface="Century Gothic" panose="020B0502020202020204" pitchFamily="34" charset="0"/>
              </a:rPr>
              <a:t>Important Risks &amp; Disclosures</a:t>
            </a:r>
          </a:p>
        </p:txBody>
      </p:sp>
      <p:sp>
        <p:nvSpPr>
          <p:cNvPr id="2" name="TextBox 1">
            <a:extLst>
              <a:ext uri="{FF2B5EF4-FFF2-40B4-BE49-F238E27FC236}">
                <a16:creationId xmlns:a16="http://schemas.microsoft.com/office/drawing/2014/main" id="{952FA9B2-B088-46B1-96C0-2A3B67841C4E}"/>
              </a:ext>
            </a:extLst>
          </p:cNvPr>
          <p:cNvSpPr txBox="1"/>
          <p:nvPr/>
        </p:nvSpPr>
        <p:spPr>
          <a:xfrm>
            <a:off x="403412" y="605118"/>
            <a:ext cx="8404412" cy="6132704"/>
          </a:xfrm>
          <a:prstGeom prst="rect">
            <a:avLst/>
          </a:prstGeom>
          <a:noFill/>
        </p:spPr>
        <p:txBody>
          <a:bodyPr wrap="square" rtlCol="0">
            <a:spAutoFit/>
          </a:bodyPr>
          <a:lstStyle/>
          <a:p>
            <a:pPr algn="just" fontAlgn="base"/>
            <a:r>
              <a:rPr lang="en-US" sz="882" b="1" dirty="0">
                <a:solidFill>
                  <a:srgbClr val="333E4F"/>
                </a:solidFill>
                <a:latin typeface="Arial Narrow" panose="020B0606020202030204" pitchFamily="34" charset="0"/>
              </a:rPr>
              <a:t>Legal Policy</a:t>
            </a:r>
          </a:p>
          <a:p>
            <a:pPr algn="just" fontAlgn="base"/>
            <a:r>
              <a:rPr lang="en-US" sz="882" dirty="0">
                <a:solidFill>
                  <a:srgbClr val="333E4F"/>
                </a:solidFill>
                <a:latin typeface="Arial Narrow" panose="020B0606020202030204" pitchFamily="34" charset="0"/>
              </a:rPr>
              <a:t>By using our white label insights (the “Service”), you are agreeing to comply with and be bound by the following terms and conditions. If you do not agree to the following terms and conditions, you may not use this Service. The terms “MarketDesk Research”, "MDR", “us”, “we” or “our” refer to MarketDesk Research LLC. The term “Service” includes, but is not limited to, the text, content, graphics, and charts produced by MarketDesk Research and appearing in our white label insights. The terms “you” and “your” refer to the user of the Service.</a:t>
            </a:r>
            <a:endParaRPr lang="en-US" sz="882" b="1" dirty="0">
              <a:solidFill>
                <a:srgbClr val="333E4F"/>
              </a:solidFill>
              <a:latin typeface="Arial Narrow" panose="020B0606020202030204" pitchFamily="34" charset="0"/>
            </a:endParaRPr>
          </a:p>
          <a:p>
            <a:pPr algn="just" fontAlgn="base"/>
            <a:endParaRPr lang="en-US" sz="882" b="1" dirty="0">
              <a:solidFill>
                <a:srgbClr val="333E4F"/>
              </a:solidFill>
              <a:latin typeface="Arial Narrow" panose="020B0606020202030204" pitchFamily="34" charset="0"/>
            </a:endParaRPr>
          </a:p>
          <a:p>
            <a:pPr algn="just" fontAlgn="base"/>
            <a:r>
              <a:rPr lang="en-US" sz="882" b="1" dirty="0">
                <a:solidFill>
                  <a:srgbClr val="333E4F"/>
                </a:solidFill>
                <a:latin typeface="Arial Narrow" panose="020B0606020202030204" pitchFamily="34" charset="0"/>
              </a:rPr>
              <a:t>Use of Service</a:t>
            </a:r>
            <a:endParaRPr lang="en-US" sz="882" dirty="0">
              <a:solidFill>
                <a:srgbClr val="333E4F"/>
              </a:solidFill>
              <a:latin typeface="Arial Narrow" panose="020B0606020202030204" pitchFamily="34" charset="0"/>
            </a:endParaRPr>
          </a:p>
          <a:p>
            <a:pPr algn="just" fontAlgn="base"/>
            <a:r>
              <a:rPr lang="en-US" sz="882" dirty="0">
                <a:solidFill>
                  <a:srgbClr val="333E4F"/>
                </a:solidFill>
                <a:latin typeface="Arial Narrow" panose="020B0606020202030204" pitchFamily="34" charset="0"/>
              </a:rPr>
              <a:t>​By entering this Agreement, MDR and Subscriber are agreeing that MDR will provide to Subscriber certain “Information Services,” specifically MDR’s White Label Insights product, which is a quarterly newsletter service that Subscriber can re-publish to its own clients under its own name. Subscriber’s right to access and use the Service is subject to these Terms of Use. Subscriber agrees and acknowledges that it is responsible for the content of its publications, including any that incorporate the Service. Subscriber agrees and acknowledges that it is responsible for its publications and their compliance with any regulatory requirements, including all required or advisable disclosures and disclaimers. </a:t>
            </a:r>
          </a:p>
          <a:p>
            <a:pPr algn="just" fontAlgn="base"/>
            <a:r>
              <a:rPr lang="en-US" sz="882" dirty="0">
                <a:solidFill>
                  <a:srgbClr val="333E4F"/>
                </a:solidFill>
                <a:latin typeface="Arial Narrow" panose="020B0606020202030204" pitchFamily="34" charset="0"/>
              </a:rPr>
              <a:t>​</a:t>
            </a:r>
          </a:p>
          <a:p>
            <a:pPr algn="just" fontAlgn="base"/>
            <a:r>
              <a:rPr lang="en-US" sz="882" b="1" dirty="0">
                <a:solidFill>
                  <a:srgbClr val="333E4F"/>
                </a:solidFill>
                <a:latin typeface="Arial Narrow" panose="020B0606020202030204" pitchFamily="34" charset="0"/>
              </a:rPr>
              <a:t>Copyright Information</a:t>
            </a:r>
            <a:endParaRPr lang="en-US" sz="882" dirty="0">
              <a:solidFill>
                <a:srgbClr val="333E4F"/>
              </a:solidFill>
              <a:latin typeface="Arial Narrow" panose="020B0606020202030204" pitchFamily="34" charset="0"/>
            </a:endParaRPr>
          </a:p>
          <a:p>
            <a:pPr algn="just" fontAlgn="base"/>
            <a:r>
              <a:rPr lang="en-US" sz="882" dirty="0">
                <a:solidFill>
                  <a:srgbClr val="333E4F"/>
                </a:solidFill>
                <a:latin typeface="Arial Narrow" panose="020B0606020202030204" pitchFamily="34" charset="0"/>
              </a:rPr>
              <a:t>MDR is protected by the United States and International Copyright laws. All rights reserved. Without the prior written consent of MDR, no person or entity, directly or indirectly, may offer all or any part of our website, its research reports, or any other material belonging to us for sale, nor may any person or entity, directly or indirectly, distribute all or any part of our website, its research reports, or any other material belonging to us over or by means of any medium.</a:t>
            </a:r>
          </a:p>
          <a:p>
            <a:pPr algn="just" fontAlgn="base"/>
            <a:r>
              <a:rPr lang="en-US" sz="441" dirty="0">
                <a:solidFill>
                  <a:srgbClr val="333E4F"/>
                </a:solidFill>
                <a:latin typeface="Arial Narrow" panose="020B0606020202030204" pitchFamily="34" charset="0"/>
              </a:rPr>
              <a:t> </a:t>
            </a:r>
          </a:p>
          <a:p>
            <a:pPr algn="just" fontAlgn="base"/>
            <a:r>
              <a:rPr lang="en-US" sz="882" dirty="0">
                <a:solidFill>
                  <a:srgbClr val="333E4F"/>
                </a:solidFill>
                <a:latin typeface="Arial Narrow" panose="020B0606020202030204" pitchFamily="34" charset="0"/>
              </a:rPr>
              <a:t>Subscriber agrees and acknowledges that the Service represents “intellectual property” of, and is proprietary to, MDR, and that this Agreement does not transfer copyright to Subscriber in any way. Subscriber may use the Service in the normal course of its business and for purposes permitted by these Terms of Use, or upon prior written authorization from MDR. Subscriber may, as part of and in the ordinary course of its business, create, provide and distribute to third parties (orally, in writing, electronically or otherwise) information, reports, presentations and other publications which utilize the Service or information therein without the prior written consent from MDR and without payment of any additional fee. Specifically, the Subscriber can re-publish the white label insights under its own name and distribute the branded white label insights to an unlimited number of Subscriber's clients. No license is granted to the Subscriber for any other purpose. Similarly, any third party copyrights included in the Service must be included in Subscriber’s publication of the information in the same form and manner as received by Subscriber. All unauthorized reproduction or other use of MDR’s materials (including the Service) shall be deemed willful infringement(s) of MDR’s copyright and other proprietary and intellectual property rights, including rights of privacy.</a:t>
            </a:r>
          </a:p>
          <a:p>
            <a:pPr algn="just" fontAlgn="base"/>
            <a:endParaRPr lang="en-US" sz="882" dirty="0">
              <a:solidFill>
                <a:srgbClr val="333E4F"/>
              </a:solidFill>
              <a:latin typeface="Arial Narrow" panose="020B0606020202030204" pitchFamily="34" charset="0"/>
            </a:endParaRPr>
          </a:p>
          <a:p>
            <a:pPr algn="just" fontAlgn="base"/>
            <a:r>
              <a:rPr lang="en-US" sz="882" b="1" dirty="0">
                <a:solidFill>
                  <a:srgbClr val="333E4F"/>
                </a:solidFill>
                <a:latin typeface="Arial Narrow" panose="020B0606020202030204" pitchFamily="34" charset="0"/>
              </a:rPr>
              <a:t>Important Disclosures</a:t>
            </a:r>
            <a:endParaRPr lang="en-US" sz="882" dirty="0">
              <a:solidFill>
                <a:srgbClr val="333E4F"/>
              </a:solidFill>
              <a:latin typeface="Arial Narrow" panose="020B0606020202030204" pitchFamily="34" charset="0"/>
            </a:endParaRPr>
          </a:p>
          <a:p>
            <a:pPr algn="just" fontAlgn="base"/>
            <a:endParaRPr lang="en-US" sz="882" dirty="0">
              <a:solidFill>
                <a:srgbClr val="333E4F"/>
              </a:solidFill>
              <a:latin typeface="Arial Narrow" panose="020B0606020202030204" pitchFamily="34" charset="0"/>
            </a:endParaRPr>
          </a:p>
          <a:p>
            <a:pPr algn="just" fontAlgn="base"/>
            <a:r>
              <a:rPr lang="en-US" sz="882" dirty="0">
                <a:solidFill>
                  <a:srgbClr val="333E4F"/>
                </a:solidFill>
                <a:latin typeface="Arial Narrow" panose="020B0606020202030204" pitchFamily="34" charset="0"/>
              </a:rPr>
              <a:t>All information, data, and analysis contained in the Service are provided “AS IS” and without warranty of any kind, either expressed or implied. MDR believes all information, data, and analysis contained in the Service to be accurate but does not guarantee its accuracy. We hereby expressly disclaim any and all representations and warranties that: (i) the content of the Service is correct, accurate, complete or reliable; (ii) the Service will be available at any particular time or place, or in any particular medium; and (iii) that any omission or error in the Service will be corrected. The data used, or referred to, in the research offering was obtained from various sources, which we believe to be reliable, but MDR cannot be held responsible for the accuracy of data used herein. MDR disclaims responsibility for updating information. In addition, MDR disclaims responsibility for third-party content, including information accessed through hyperlinks.</a:t>
            </a:r>
          </a:p>
          <a:p>
            <a:pPr algn="just" fontAlgn="base"/>
            <a:endParaRPr lang="en-US" sz="441" dirty="0">
              <a:solidFill>
                <a:srgbClr val="333E4F"/>
              </a:solidFill>
              <a:latin typeface="Arial Narrow" panose="020B0606020202030204" pitchFamily="34" charset="0"/>
            </a:endParaRPr>
          </a:p>
          <a:p>
            <a:pPr algn="just" fontAlgn="base"/>
            <a:r>
              <a:rPr lang="en-US" sz="882" dirty="0">
                <a:solidFill>
                  <a:srgbClr val="333E4F"/>
                </a:solidFill>
                <a:latin typeface="Arial Narrow" panose="020B0606020202030204" pitchFamily="34" charset="0"/>
              </a:rPr>
              <a:t>MDR is not a registered investment advisor, and nothing in our Service is intended, and it should not be construed, to be investment advice. The information is not intended to be used as the primary basis of investment decisions, and because of individual client objectives, should not be construed as advice designed to meet the particular investment needs of any investor. Should you wish to receive personalized investment advice, please consult a registered investment advisor. Our Service is for informational use only. Any mention in the Service of a particular security, index, derivative, or other instrument is neither a recommendation by us to buy, sell, or hold that security, index, derivative, or other instrument, nor does it constitute an opinion of MDR (or of any of its employees, agents or representatives) as to the suitability of that security, index, derivative or other instrument for any particular purpose.</a:t>
            </a:r>
          </a:p>
          <a:p>
            <a:pPr algn="just" fontAlgn="base"/>
            <a:endParaRPr lang="en-US" sz="441" dirty="0">
              <a:solidFill>
                <a:srgbClr val="333E4F"/>
              </a:solidFill>
              <a:latin typeface="Arial Narrow" panose="020B0606020202030204" pitchFamily="34" charset="0"/>
            </a:endParaRPr>
          </a:p>
          <a:p>
            <a:pPr algn="just" fontAlgn="base"/>
            <a:r>
              <a:rPr lang="en-US" sz="882" dirty="0">
                <a:solidFill>
                  <a:srgbClr val="333E4F"/>
                </a:solidFill>
                <a:latin typeface="Arial Narrow" panose="020B0606020202030204" pitchFamily="34" charset="0"/>
              </a:rPr>
              <a:t>Subscribers should verify all claims and do their own research before investing in any investments referenced in the Service. Investing in securities and other investments, such as options and futures, carries a high degree of risk and subscribers may lose money trading and investing in such investments. By use of our Service, you agree that you bear responsibility for your own investment research and investment decisions. You also agree that MDR, its directors, employees, and its agents will not be liable for any investment decision or action taken by you and others based on news, information, opinion or any other material published in the Service. You expressly agree that you will assume the entire risk as to the quality and the performance of our Service and the accuracy or completeness of its content. </a:t>
            </a:r>
          </a:p>
          <a:p>
            <a:pPr algn="just" fontAlgn="base"/>
            <a:endParaRPr lang="en-US" sz="441" dirty="0">
              <a:solidFill>
                <a:srgbClr val="333E4F"/>
              </a:solidFill>
              <a:latin typeface="Arial Narrow" panose="020B0606020202030204" pitchFamily="34" charset="0"/>
            </a:endParaRPr>
          </a:p>
          <a:p>
            <a:pPr algn="just" fontAlgn="base"/>
            <a:r>
              <a:rPr lang="en-US" sz="882" dirty="0">
                <a:solidFill>
                  <a:srgbClr val="333E4F"/>
                </a:solidFill>
                <a:latin typeface="Arial Narrow" panose="020B0606020202030204" pitchFamily="34" charset="0"/>
              </a:rPr>
              <a:t>MDR does not advise on the tax consequences of any investment.</a:t>
            </a:r>
          </a:p>
          <a:p>
            <a:pPr algn="just" fontAlgn="base"/>
            <a:endParaRPr lang="en-US" sz="441" dirty="0">
              <a:solidFill>
                <a:srgbClr val="333E4F"/>
              </a:solidFill>
              <a:latin typeface="Arial Narrow" panose="020B0606020202030204" pitchFamily="34" charset="0"/>
            </a:endParaRPr>
          </a:p>
          <a:p>
            <a:pPr algn="just" fontAlgn="base"/>
            <a:r>
              <a:rPr lang="en-US" sz="882" dirty="0">
                <a:solidFill>
                  <a:srgbClr val="333E4F"/>
                </a:solidFill>
                <a:latin typeface="Arial Narrow" panose="020B0606020202030204" pitchFamily="34" charset="0"/>
              </a:rPr>
              <a:t>Principals of MDR may or may not hold or be short any of the securities, options, or futures discussed in the publication, or any other securities, at any time</a:t>
            </a:r>
          </a:p>
        </p:txBody>
      </p:sp>
    </p:spTree>
    <p:extLst>
      <p:ext uri="{BB962C8B-B14F-4D97-AF65-F5344CB8AC3E}">
        <p14:creationId xmlns:p14="http://schemas.microsoft.com/office/powerpoint/2010/main" val="24013176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F89DC9-5DD6-4BD1-B527-49213B2A5403}"/>
              </a:ext>
            </a:extLst>
          </p:cNvPr>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a:extLst>
              <a:ext uri="{FF2B5EF4-FFF2-40B4-BE49-F238E27FC236}">
                <a16:creationId xmlns:a16="http://schemas.microsoft.com/office/drawing/2014/main" id="{C4B4B8CB-D229-4B59-A16B-A9874250B37B}"/>
              </a:ext>
            </a:extLst>
          </p:cNvPr>
          <p:cNvSpPr txBox="1">
            <a:spLocks/>
          </p:cNvSpPr>
          <p:nvPr/>
        </p:nvSpPr>
        <p:spPr>
          <a:xfrm>
            <a:off x="685800" y="2802886"/>
            <a:ext cx="7772400" cy="125222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pPr algn="ctr">
              <a:spcAft>
                <a:spcPts val="1800"/>
              </a:spcAft>
            </a:pPr>
            <a:r>
              <a:rPr lang="en-US" sz="2800" b="1" dirty="0">
                <a:solidFill>
                  <a:schemeClr val="accent5">
                    <a:lumMod val="75000"/>
                  </a:schemeClr>
                </a:solidFill>
                <a:latin typeface="Century Gothic" panose="020B0502020202020204" pitchFamily="34" charset="0"/>
                <a:ea typeface="Cambria" panose="02040503050406030204" pitchFamily="18" charset="0"/>
              </a:rPr>
              <a:t>Important Investing Lessons</a:t>
            </a:r>
          </a:p>
          <a:p>
            <a:pPr algn="ctr">
              <a:spcAft>
                <a:spcPts val="1800"/>
              </a:spcAft>
            </a:pPr>
            <a:r>
              <a:rPr lang="en-US" sz="1600" dirty="0">
                <a:solidFill>
                  <a:schemeClr val="tx2">
                    <a:lumMod val="75000"/>
                  </a:schemeClr>
                </a:solidFill>
                <a:latin typeface="Century Gothic" panose="020B0502020202020204" pitchFamily="34" charset="0"/>
              </a:rPr>
              <a:t>Diversification, Market Timing, Withdrawing Capital</a:t>
            </a:r>
          </a:p>
        </p:txBody>
      </p:sp>
      <p:cxnSp>
        <p:nvCxnSpPr>
          <p:cNvPr id="3" name="Straight Connector 2">
            <a:extLst>
              <a:ext uri="{FF2B5EF4-FFF2-40B4-BE49-F238E27FC236}">
                <a16:creationId xmlns:a16="http://schemas.microsoft.com/office/drawing/2014/main" id="{1B092535-7D14-4ECB-AEBA-75004CA371EB}"/>
              </a:ext>
            </a:extLst>
          </p:cNvPr>
          <p:cNvCxnSpPr/>
          <p:nvPr/>
        </p:nvCxnSpPr>
        <p:spPr>
          <a:xfrm>
            <a:off x="1824789" y="2590804"/>
            <a:ext cx="578317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454F386-2A26-465F-BF05-4B9DE2318A67}"/>
              </a:ext>
            </a:extLst>
          </p:cNvPr>
          <p:cNvCxnSpPr/>
          <p:nvPr/>
        </p:nvCxnSpPr>
        <p:spPr>
          <a:xfrm>
            <a:off x="1824789" y="4299284"/>
            <a:ext cx="578317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F304ED88-20E4-4C89-9524-0527D645091E}"/>
              </a:ext>
            </a:extLst>
          </p:cNvPr>
          <p:cNvSpPr txBox="1"/>
          <p:nvPr/>
        </p:nvSpPr>
        <p:spPr>
          <a:xfrm>
            <a:off x="7491665" y="244171"/>
            <a:ext cx="1307431" cy="369332"/>
          </a:xfrm>
          <a:prstGeom prst="rect">
            <a:avLst/>
          </a:prstGeom>
          <a:solidFill>
            <a:schemeClr val="accent5">
              <a:lumMod val="75000"/>
            </a:schemeClr>
          </a:solidFill>
        </p:spPr>
        <p:txBody>
          <a:bodyPr wrap="square" rtlCol="0">
            <a:spAutoFit/>
          </a:bodyPr>
          <a:lstStyle/>
          <a:p>
            <a:pPr algn="ctr"/>
            <a:r>
              <a:rPr lang="en-US" dirty="0">
                <a:solidFill>
                  <a:schemeClr val="bg1"/>
                </a:solidFill>
                <a:latin typeface="Century Gothic" panose="020B0502020202020204" pitchFamily="34" charset="0"/>
              </a:rPr>
              <a:t>4Q 2022</a:t>
            </a:r>
          </a:p>
        </p:txBody>
      </p:sp>
    </p:spTree>
    <p:extLst>
      <p:ext uri="{BB962C8B-B14F-4D97-AF65-F5344CB8AC3E}">
        <p14:creationId xmlns:p14="http://schemas.microsoft.com/office/powerpoint/2010/main" val="2612039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Importance of Diversification</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21</a:t>
            </a:fld>
            <a:endParaRPr lang="en-US" dirty="0"/>
          </a:p>
        </p:txBody>
      </p:sp>
      <p:sp>
        <p:nvSpPr>
          <p:cNvPr id="21" name="object 7">
            <a:extLst>
              <a:ext uri="{FF2B5EF4-FFF2-40B4-BE49-F238E27FC236}">
                <a16:creationId xmlns:a16="http://schemas.microsoft.com/office/drawing/2014/main" id="{724B5A34-E004-4928-B77E-AE5A3E4BC0E0}"/>
              </a:ext>
            </a:extLst>
          </p:cNvPr>
          <p:cNvSpPr txBox="1"/>
          <p:nvPr/>
        </p:nvSpPr>
        <p:spPr>
          <a:xfrm>
            <a:off x="321022" y="5663097"/>
            <a:ext cx="8517997" cy="357790"/>
          </a:xfrm>
          <a:prstGeom prst="rect">
            <a:avLst/>
          </a:prstGeom>
        </p:spPr>
        <p:txBody>
          <a:bodyPr vert="horz" wrap="square" lIns="0" tIns="11430" rIns="0" bIns="0" rtlCol="0">
            <a:spAutoFit/>
          </a:bodyPr>
          <a:lstStyle/>
          <a:p>
            <a:pPr marL="12700" algn="just">
              <a:spcBef>
                <a:spcPts val="90"/>
              </a:spcBef>
            </a:pPr>
            <a:r>
              <a:rPr lang="en-US" sz="750" b="0" dirty="0">
                <a:solidFill>
                  <a:schemeClr val="tx1">
                    <a:lumMod val="75000"/>
                    <a:lumOff val="25000"/>
                  </a:schemeClr>
                </a:solidFill>
                <a:latin typeface="Calibri Light"/>
                <a:cs typeface="Calibri Light"/>
              </a:rPr>
              <a:t>Disclosures</a:t>
            </a:r>
            <a:r>
              <a:rPr sz="750" b="0" dirty="0">
                <a:solidFill>
                  <a:schemeClr val="tx1">
                    <a:lumMod val="75000"/>
                    <a:lumOff val="25000"/>
                  </a:schemeClr>
                </a:solidFill>
                <a:latin typeface="Calibri Light"/>
                <a:cs typeface="Calibri Light"/>
              </a:rPr>
              <a:t>:</a:t>
            </a:r>
            <a:r>
              <a:rPr sz="750" b="0" spc="3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Past performance is no guarantee of future results. Performance is for illustrative purposes only. Diversification does not guarantee a profit or protect against a loss in a declining market. Diversified Portfolio is represented by 40% Large Caps</a:t>
            </a:r>
            <a:r>
              <a:rPr lang="en-US" sz="750" spc="-10" dirty="0">
                <a:solidFill>
                  <a:schemeClr val="tx1">
                    <a:lumMod val="75000"/>
                    <a:lumOff val="25000"/>
                  </a:schemeClr>
                </a:solidFill>
                <a:latin typeface="Calibri Light"/>
                <a:cs typeface="Calibri Light"/>
              </a:rPr>
              <a:t> (SPY - </a:t>
            </a:r>
            <a:r>
              <a:rPr lang="en-US" sz="750" b="0" spc="-10" dirty="0">
                <a:solidFill>
                  <a:schemeClr val="tx1">
                    <a:lumMod val="75000"/>
                    <a:lumOff val="25000"/>
                  </a:schemeClr>
                </a:solidFill>
                <a:latin typeface="Calibri Light"/>
                <a:cs typeface="Calibri Light"/>
              </a:rPr>
              <a:t>SPDR S&amp;P 500 ETF), 10% Developed Markets (EFA - iShares MSCI EAFE ETF), 5% Small Caps (IWM – iShares Russell 2000 ETF), 30% Bonds (AGG – iShares U.S. Aggregate Bond ETF), 10% High Yield (HYG - U.S. Corporate High Yield Bond ETF), and 5% Emerging Markets (EEM - iShares MSCI Emerging Markets ETF). Standard deviation is a measure of the amount of variation of each portfolio. </a:t>
            </a:r>
            <a:endParaRPr sz="750" dirty="0">
              <a:solidFill>
                <a:schemeClr val="tx1">
                  <a:lumMod val="75000"/>
                  <a:lumOff val="25000"/>
                </a:schemeClr>
              </a:solidFill>
              <a:latin typeface="Calibri Light"/>
              <a:cs typeface="Calibri Light"/>
            </a:endParaRPr>
          </a:p>
        </p:txBody>
      </p:sp>
      <p:graphicFrame>
        <p:nvGraphicFramePr>
          <p:cNvPr id="17" name="Chart 16">
            <a:extLst>
              <a:ext uri="{FF2B5EF4-FFF2-40B4-BE49-F238E27FC236}">
                <a16:creationId xmlns:a16="http://schemas.microsoft.com/office/drawing/2014/main" id="{A23173C8-CA9B-4184-8574-6D948F672366}"/>
              </a:ext>
            </a:extLst>
          </p:cNvPr>
          <p:cNvGraphicFramePr>
            <a:graphicFrameLocks/>
          </p:cNvGraphicFramePr>
          <p:nvPr>
            <p:extLst>
              <p:ext uri="{D42A27DB-BD31-4B8C-83A1-F6EECF244321}">
                <p14:modId xmlns:p14="http://schemas.microsoft.com/office/powerpoint/2010/main" val="210240001"/>
              </p:ext>
            </p:extLst>
          </p:nvPr>
        </p:nvGraphicFramePr>
        <p:xfrm>
          <a:off x="183379" y="848980"/>
          <a:ext cx="8761200" cy="471763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8" name="Chart 17">
            <a:extLst>
              <a:ext uri="{FF2B5EF4-FFF2-40B4-BE49-F238E27FC236}">
                <a16:creationId xmlns:a16="http://schemas.microsoft.com/office/drawing/2014/main" id="{A7F58689-7D5E-4028-99E1-C91271A693D3}"/>
              </a:ext>
            </a:extLst>
          </p:cNvPr>
          <p:cNvGraphicFramePr>
            <a:graphicFrameLocks/>
          </p:cNvGraphicFramePr>
          <p:nvPr>
            <p:extLst>
              <p:ext uri="{D42A27DB-BD31-4B8C-83A1-F6EECF244321}">
                <p14:modId xmlns:p14="http://schemas.microsoft.com/office/powerpoint/2010/main" val="4234301816"/>
              </p:ext>
            </p:extLst>
          </p:nvPr>
        </p:nvGraphicFramePr>
        <p:xfrm>
          <a:off x="1210073" y="900115"/>
          <a:ext cx="2413174" cy="1910660"/>
        </p:xfrm>
        <a:graphic>
          <a:graphicData uri="http://schemas.openxmlformats.org/drawingml/2006/chart">
            <c:chart xmlns:c="http://schemas.openxmlformats.org/drawingml/2006/chart" xmlns:r="http://schemas.openxmlformats.org/officeDocument/2006/relationships" r:id="rId3"/>
          </a:graphicData>
        </a:graphic>
      </p:graphicFrame>
      <p:sp>
        <p:nvSpPr>
          <p:cNvPr id="19" name="TextBox 13">
            <a:extLst>
              <a:ext uri="{FF2B5EF4-FFF2-40B4-BE49-F238E27FC236}">
                <a16:creationId xmlns:a16="http://schemas.microsoft.com/office/drawing/2014/main" id="{72AA0FE2-8F19-49CF-B720-65EADBAC2262}"/>
              </a:ext>
            </a:extLst>
          </p:cNvPr>
          <p:cNvSpPr txBox="1"/>
          <p:nvPr/>
        </p:nvSpPr>
        <p:spPr>
          <a:xfrm>
            <a:off x="4379494" y="1118182"/>
            <a:ext cx="1941095" cy="50783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900" b="1" dirty="0">
                <a:solidFill>
                  <a:schemeClr val="tx1">
                    <a:lumMod val="75000"/>
                    <a:lumOff val="25000"/>
                  </a:schemeClr>
                </a:solidFill>
                <a:latin typeface="Century Gothic" panose="020B0502020202020204" pitchFamily="34" charset="0"/>
              </a:rPr>
              <a:t>A well-diversified portfolio aims to minimize volatility while providing more steady returns</a:t>
            </a:r>
            <a:endParaRPr lang="en-US" sz="1000" b="1" dirty="0">
              <a:latin typeface="Century Gothic" panose="020B0502020202020204" pitchFamily="34" charset="0"/>
            </a:endParaRPr>
          </a:p>
        </p:txBody>
      </p:sp>
      <p:cxnSp>
        <p:nvCxnSpPr>
          <p:cNvPr id="20" name="Straight Arrow Connector 19">
            <a:extLst>
              <a:ext uri="{FF2B5EF4-FFF2-40B4-BE49-F238E27FC236}">
                <a16:creationId xmlns:a16="http://schemas.microsoft.com/office/drawing/2014/main" id="{0FA0D845-BC79-4A39-B4A5-C0B099F4238C}"/>
              </a:ext>
            </a:extLst>
          </p:cNvPr>
          <p:cNvCxnSpPr>
            <a:cxnSpLocks/>
            <a:stCxn id="19" idx="1"/>
          </p:cNvCxnSpPr>
          <p:nvPr/>
        </p:nvCxnSpPr>
        <p:spPr>
          <a:xfrm flipH="1">
            <a:off x="2783306" y="1372098"/>
            <a:ext cx="1596188" cy="419040"/>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EF66C21D-5697-4089-A086-2593D06B35A4}"/>
              </a:ext>
            </a:extLst>
          </p:cNvPr>
          <p:cNvCxnSpPr>
            <a:cxnSpLocks/>
          </p:cNvCxnSpPr>
          <p:nvPr/>
        </p:nvCxnSpPr>
        <p:spPr>
          <a:xfrm>
            <a:off x="5807242" y="1626013"/>
            <a:ext cx="710673" cy="1360426"/>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3">
            <a:extLst>
              <a:ext uri="{FF2B5EF4-FFF2-40B4-BE49-F238E27FC236}">
                <a16:creationId xmlns:a16="http://schemas.microsoft.com/office/drawing/2014/main" id="{CEDC7119-D478-4460-AF0A-5D14701FD621}"/>
              </a:ext>
            </a:extLst>
          </p:cNvPr>
          <p:cNvSpPr txBox="1"/>
          <p:nvPr/>
        </p:nvSpPr>
        <p:spPr>
          <a:xfrm>
            <a:off x="2199355" y="930610"/>
            <a:ext cx="1520144" cy="33855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800" i="1" dirty="0">
                <a:solidFill>
                  <a:schemeClr val="tx1">
                    <a:lumMod val="75000"/>
                    <a:lumOff val="25000"/>
                  </a:schemeClr>
                </a:solidFill>
                <a:latin typeface="Century Gothic" panose="020B0502020202020204" pitchFamily="34" charset="0"/>
              </a:rPr>
              <a:t>Standard Deviation of Monthly Total Returns</a:t>
            </a:r>
            <a:endParaRPr lang="en-US" sz="900" i="1" dirty="0">
              <a:latin typeface="Century Gothic" panose="020B0502020202020204" pitchFamily="34" charset="0"/>
            </a:endParaRPr>
          </a:p>
        </p:txBody>
      </p:sp>
    </p:spTree>
    <p:extLst>
      <p:ext uri="{BB962C8B-B14F-4D97-AF65-F5344CB8AC3E}">
        <p14:creationId xmlns:p14="http://schemas.microsoft.com/office/powerpoint/2010/main" val="27597788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a:extLst>
              <a:ext uri="{FF2B5EF4-FFF2-40B4-BE49-F238E27FC236}">
                <a16:creationId xmlns:a16="http://schemas.microsoft.com/office/drawing/2014/main" id="{00000000-0008-0000-0200-000034000000}"/>
              </a:ext>
            </a:extLst>
          </p:cNvPr>
          <p:cNvGraphicFramePr>
            <a:graphicFrameLocks/>
          </p:cNvGraphicFramePr>
          <p:nvPr>
            <p:extLst>
              <p:ext uri="{D42A27DB-BD31-4B8C-83A1-F6EECF244321}">
                <p14:modId xmlns:p14="http://schemas.microsoft.com/office/powerpoint/2010/main" val="186476500"/>
              </p:ext>
            </p:extLst>
          </p:nvPr>
        </p:nvGraphicFramePr>
        <p:xfrm>
          <a:off x="357468" y="809717"/>
          <a:ext cx="8429063" cy="4684704"/>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Time, Not Timing, is What Matters</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22</a:t>
            </a:fld>
            <a:endParaRPr lang="en-US" dirty="0"/>
          </a:p>
        </p:txBody>
      </p:sp>
      <p:sp>
        <p:nvSpPr>
          <p:cNvPr id="12" name="TextBox 11">
            <a:extLst>
              <a:ext uri="{FF2B5EF4-FFF2-40B4-BE49-F238E27FC236}">
                <a16:creationId xmlns:a16="http://schemas.microsoft.com/office/drawing/2014/main" id="{2D21B16F-5BB8-424F-9E95-4B7FC64D04D3}"/>
              </a:ext>
            </a:extLst>
          </p:cNvPr>
          <p:cNvSpPr txBox="1"/>
          <p:nvPr/>
        </p:nvSpPr>
        <p:spPr>
          <a:xfrm>
            <a:off x="272258" y="5693062"/>
            <a:ext cx="8599484" cy="323165"/>
          </a:xfrm>
          <a:prstGeom prst="rect">
            <a:avLst/>
          </a:prstGeom>
          <a:noFill/>
        </p:spPr>
        <p:txBody>
          <a:bodyPr wrap="square">
            <a:spAutoFit/>
          </a:bodyPr>
          <a:lstStyle/>
          <a:p>
            <a:pPr algn="just"/>
            <a:r>
              <a:rPr lang="en-US" sz="750" dirty="0">
                <a:solidFill>
                  <a:schemeClr val="tx1">
                    <a:lumMod val="75000"/>
                    <a:lumOff val="25000"/>
                  </a:schemeClr>
                </a:solidFill>
                <a:latin typeface="+mj-lt"/>
              </a:rPr>
              <a:t>Disclosures: Past performance is no guarantee of future results. The analysis is based on 20 years of daily price return data. The portfolio value is represented by the State Street SPDR S&amp;P 500 ETF (SPY), which represents an index of large cap stocks. The analysis does not include the impact of taxes or capital gains.</a:t>
            </a:r>
          </a:p>
        </p:txBody>
      </p:sp>
      <p:graphicFrame>
        <p:nvGraphicFramePr>
          <p:cNvPr id="8" name="Chart 7">
            <a:extLst>
              <a:ext uri="{FF2B5EF4-FFF2-40B4-BE49-F238E27FC236}">
                <a16:creationId xmlns:a16="http://schemas.microsoft.com/office/drawing/2014/main" id="{FFEE9B40-A4C0-4E10-8A37-769AF81F3ECE}"/>
              </a:ext>
            </a:extLst>
          </p:cNvPr>
          <p:cNvGraphicFramePr>
            <a:graphicFrameLocks/>
          </p:cNvGraphicFramePr>
          <p:nvPr>
            <p:extLst>
              <p:ext uri="{D42A27DB-BD31-4B8C-83A1-F6EECF244321}">
                <p14:modId xmlns:p14="http://schemas.microsoft.com/office/powerpoint/2010/main" val="3129980123"/>
              </p:ext>
            </p:extLst>
          </p:nvPr>
        </p:nvGraphicFramePr>
        <p:xfrm>
          <a:off x="5300894" y="1074969"/>
          <a:ext cx="3485647" cy="16042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603960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Staying Invested for the Long Term</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23</a:t>
            </a:fld>
            <a:endParaRPr lang="en-US" dirty="0"/>
          </a:p>
        </p:txBody>
      </p:sp>
      <p:sp>
        <p:nvSpPr>
          <p:cNvPr id="11" name="TextBox 10">
            <a:extLst>
              <a:ext uri="{FF2B5EF4-FFF2-40B4-BE49-F238E27FC236}">
                <a16:creationId xmlns:a16="http://schemas.microsoft.com/office/drawing/2014/main" id="{92805B5F-0CDE-4AC2-BDF4-0390A4D398E8}"/>
              </a:ext>
            </a:extLst>
          </p:cNvPr>
          <p:cNvSpPr txBox="1"/>
          <p:nvPr/>
        </p:nvSpPr>
        <p:spPr>
          <a:xfrm>
            <a:off x="170193" y="5732805"/>
            <a:ext cx="8698898" cy="323165"/>
          </a:xfrm>
          <a:prstGeom prst="rect">
            <a:avLst/>
          </a:prstGeom>
          <a:noFill/>
        </p:spPr>
        <p:txBody>
          <a:bodyPr wrap="square">
            <a:spAutoFit/>
          </a:bodyPr>
          <a:lstStyle/>
          <a:p>
            <a:pPr algn="just"/>
            <a:r>
              <a:rPr lang="en-US" sz="750" dirty="0">
                <a:solidFill>
                  <a:schemeClr val="tx1">
                    <a:lumMod val="75000"/>
                    <a:lumOff val="25000"/>
                  </a:schemeClr>
                </a:solidFill>
                <a:latin typeface="+mj-lt"/>
              </a:rPr>
              <a:t>Disclosures: Past performance is no guarantee of future results. The analysis is based on the last 30 years of total return data. Returns are represented by a 50/50 allocation to equities (State Street S&amp;P 500 ETF - SPY) and bonds (Bloomberg Bond Aggregate Index).</a:t>
            </a:r>
          </a:p>
        </p:txBody>
      </p:sp>
      <p:sp>
        <p:nvSpPr>
          <p:cNvPr id="3" name="TextBox 2">
            <a:extLst>
              <a:ext uri="{FF2B5EF4-FFF2-40B4-BE49-F238E27FC236}">
                <a16:creationId xmlns:a16="http://schemas.microsoft.com/office/drawing/2014/main" id="{BEC18EDE-D673-4B11-8EFF-272971B23274}"/>
              </a:ext>
            </a:extLst>
          </p:cNvPr>
          <p:cNvSpPr txBox="1"/>
          <p:nvPr/>
        </p:nvSpPr>
        <p:spPr>
          <a:xfrm>
            <a:off x="6179447" y="3362723"/>
            <a:ext cx="1289232" cy="461665"/>
          </a:xfrm>
          <a:prstGeom prst="rect">
            <a:avLst/>
          </a:prstGeom>
          <a:noFill/>
        </p:spPr>
        <p:txBody>
          <a:bodyPr wrap="square" rtlCol="0">
            <a:spAutoFit/>
          </a:bodyPr>
          <a:lstStyle/>
          <a:p>
            <a:pPr algn="ctr"/>
            <a:r>
              <a:rPr lang="en-US" sz="1200" b="1" dirty="0">
                <a:solidFill>
                  <a:schemeClr val="accent5">
                    <a:lumMod val="50000"/>
                  </a:schemeClr>
                </a:solidFill>
                <a:latin typeface="Century Gothic" panose="020B0502020202020204" pitchFamily="34" charset="0"/>
              </a:rPr>
              <a:t>Holdings Periods</a:t>
            </a:r>
          </a:p>
        </p:txBody>
      </p:sp>
      <p:graphicFrame>
        <p:nvGraphicFramePr>
          <p:cNvPr id="12" name="Chart 11">
            <a:extLst>
              <a:ext uri="{FF2B5EF4-FFF2-40B4-BE49-F238E27FC236}">
                <a16:creationId xmlns:a16="http://schemas.microsoft.com/office/drawing/2014/main" id="{00000000-0008-0000-0200-000039000000}"/>
              </a:ext>
            </a:extLst>
          </p:cNvPr>
          <p:cNvGraphicFramePr>
            <a:graphicFrameLocks/>
          </p:cNvGraphicFramePr>
          <p:nvPr>
            <p:extLst>
              <p:ext uri="{D42A27DB-BD31-4B8C-83A1-F6EECF244321}">
                <p14:modId xmlns:p14="http://schemas.microsoft.com/office/powerpoint/2010/main" val="2432701730"/>
              </p:ext>
            </p:extLst>
          </p:nvPr>
        </p:nvGraphicFramePr>
        <p:xfrm>
          <a:off x="274909" y="1411705"/>
          <a:ext cx="4208858" cy="409073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5" name="Chart 14">
            <a:extLst>
              <a:ext uri="{FF2B5EF4-FFF2-40B4-BE49-F238E27FC236}">
                <a16:creationId xmlns:a16="http://schemas.microsoft.com/office/drawing/2014/main" id="{00000000-0008-0000-0200-00003A000000}"/>
              </a:ext>
            </a:extLst>
          </p:cNvPr>
          <p:cNvGraphicFramePr>
            <a:graphicFrameLocks/>
          </p:cNvGraphicFramePr>
          <p:nvPr>
            <p:extLst>
              <p:ext uri="{D42A27DB-BD31-4B8C-83A1-F6EECF244321}">
                <p14:modId xmlns:p14="http://schemas.microsoft.com/office/powerpoint/2010/main" val="2893374994"/>
              </p:ext>
            </p:extLst>
          </p:nvPr>
        </p:nvGraphicFramePr>
        <p:xfrm>
          <a:off x="4907882" y="1411705"/>
          <a:ext cx="3657600" cy="21240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Chart 15">
            <a:extLst>
              <a:ext uri="{FF2B5EF4-FFF2-40B4-BE49-F238E27FC236}">
                <a16:creationId xmlns:a16="http://schemas.microsoft.com/office/drawing/2014/main" id="{00000000-0008-0000-0200-00003B000000}"/>
              </a:ext>
            </a:extLst>
          </p:cNvPr>
          <p:cNvGraphicFramePr>
            <a:graphicFrameLocks/>
          </p:cNvGraphicFramePr>
          <p:nvPr>
            <p:extLst>
              <p:ext uri="{D42A27DB-BD31-4B8C-83A1-F6EECF244321}">
                <p14:modId xmlns:p14="http://schemas.microsoft.com/office/powerpoint/2010/main" val="2651707904"/>
              </p:ext>
            </p:extLst>
          </p:nvPr>
        </p:nvGraphicFramePr>
        <p:xfrm>
          <a:off x="6679532" y="1649831"/>
          <a:ext cx="2028825" cy="20193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Chart 16">
            <a:extLst>
              <a:ext uri="{FF2B5EF4-FFF2-40B4-BE49-F238E27FC236}">
                <a16:creationId xmlns:a16="http://schemas.microsoft.com/office/drawing/2014/main" id="{00000000-0008-0000-0200-00003C000000}"/>
              </a:ext>
            </a:extLst>
          </p:cNvPr>
          <p:cNvGraphicFramePr>
            <a:graphicFrameLocks/>
          </p:cNvGraphicFramePr>
          <p:nvPr>
            <p:extLst>
              <p:ext uri="{D42A27DB-BD31-4B8C-83A1-F6EECF244321}">
                <p14:modId xmlns:p14="http://schemas.microsoft.com/office/powerpoint/2010/main" val="3154032511"/>
              </p:ext>
            </p:extLst>
          </p:nvPr>
        </p:nvGraphicFramePr>
        <p:xfrm>
          <a:off x="4813635" y="3592930"/>
          <a:ext cx="2028825" cy="20193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8" name="Chart 17">
            <a:extLst>
              <a:ext uri="{FF2B5EF4-FFF2-40B4-BE49-F238E27FC236}">
                <a16:creationId xmlns:a16="http://schemas.microsoft.com/office/drawing/2014/main" id="{00000000-0008-0000-0200-00003D000000}"/>
              </a:ext>
            </a:extLst>
          </p:cNvPr>
          <p:cNvGraphicFramePr>
            <a:graphicFrameLocks/>
          </p:cNvGraphicFramePr>
          <p:nvPr>
            <p:extLst>
              <p:ext uri="{D42A27DB-BD31-4B8C-83A1-F6EECF244321}">
                <p14:modId xmlns:p14="http://schemas.microsoft.com/office/powerpoint/2010/main" val="337690657"/>
              </p:ext>
            </p:extLst>
          </p:nvPr>
        </p:nvGraphicFramePr>
        <p:xfrm>
          <a:off x="6689057" y="3583405"/>
          <a:ext cx="2028825" cy="2019300"/>
        </p:xfrm>
        <a:graphic>
          <a:graphicData uri="http://schemas.openxmlformats.org/drawingml/2006/chart">
            <c:chart xmlns:c="http://schemas.openxmlformats.org/drawingml/2006/chart" xmlns:r="http://schemas.openxmlformats.org/officeDocument/2006/relationships" r:id="rId6"/>
          </a:graphicData>
        </a:graphic>
      </p:graphicFrame>
      <p:sp>
        <p:nvSpPr>
          <p:cNvPr id="19" name="TextBox 61">
            <a:extLst>
              <a:ext uri="{FF2B5EF4-FFF2-40B4-BE49-F238E27FC236}">
                <a16:creationId xmlns:a16="http://schemas.microsoft.com/office/drawing/2014/main" id="{00000000-0008-0000-0200-00003E000000}"/>
              </a:ext>
            </a:extLst>
          </p:cNvPr>
          <p:cNvSpPr txBox="1"/>
          <p:nvPr/>
        </p:nvSpPr>
        <p:spPr>
          <a:xfrm>
            <a:off x="5513723" y="2620759"/>
            <a:ext cx="752475" cy="304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fld id="{4CC60101-EF21-4DD7-8498-9F5AD8FD294F}" type="TxLink">
              <a:rPr lang="en-US" sz="1000" b="1" i="0" u="none" strike="noStrike">
                <a:solidFill>
                  <a:srgbClr val="000000"/>
                </a:solidFill>
                <a:latin typeface="Century Gothic" panose="020B0502020202020204" pitchFamily="34" charset="0"/>
              </a:rPr>
              <a:pPr algn="ctr"/>
              <a:t>1 Month</a:t>
            </a:fld>
            <a:endParaRPr lang="en-US" sz="1100" dirty="0">
              <a:latin typeface="Century Gothic" panose="020B0502020202020204" pitchFamily="34" charset="0"/>
            </a:endParaRPr>
          </a:p>
        </p:txBody>
      </p:sp>
      <p:sp>
        <p:nvSpPr>
          <p:cNvPr id="20" name="TextBox 62">
            <a:extLst>
              <a:ext uri="{FF2B5EF4-FFF2-40B4-BE49-F238E27FC236}">
                <a16:creationId xmlns:a16="http://schemas.microsoft.com/office/drawing/2014/main" id="{00000000-0008-0000-0200-00003F000000}"/>
              </a:ext>
            </a:extLst>
          </p:cNvPr>
          <p:cNvSpPr txBox="1"/>
          <p:nvPr/>
        </p:nvSpPr>
        <p:spPr>
          <a:xfrm>
            <a:off x="7352048" y="2630284"/>
            <a:ext cx="752475" cy="304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fld id="{040FDA6B-1313-4BB1-AEA9-4E9F64804A12}" type="TxLink">
              <a:rPr lang="en-US" sz="1000" b="1" i="0" u="none" strike="noStrike">
                <a:solidFill>
                  <a:srgbClr val="000000"/>
                </a:solidFill>
                <a:latin typeface="Univers Light"/>
              </a:rPr>
              <a:pPr algn="ctr"/>
              <a:t>1 Year</a:t>
            </a:fld>
            <a:endParaRPr lang="en-US" sz="1100" dirty="0">
              <a:latin typeface="Century Gothic" panose="020B0502020202020204" pitchFamily="34" charset="0"/>
            </a:endParaRPr>
          </a:p>
        </p:txBody>
      </p:sp>
      <p:sp>
        <p:nvSpPr>
          <p:cNvPr id="21" name="TextBox 63">
            <a:extLst>
              <a:ext uri="{FF2B5EF4-FFF2-40B4-BE49-F238E27FC236}">
                <a16:creationId xmlns:a16="http://schemas.microsoft.com/office/drawing/2014/main" id="{00000000-0008-0000-0200-000040000000}"/>
              </a:ext>
            </a:extLst>
          </p:cNvPr>
          <p:cNvSpPr txBox="1"/>
          <p:nvPr/>
        </p:nvSpPr>
        <p:spPr>
          <a:xfrm>
            <a:off x="5513723" y="4440034"/>
            <a:ext cx="752475" cy="304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fld id="{14C58A47-1139-4D0B-B1CB-145305AEDCA3}" type="TxLink">
              <a:rPr lang="en-US" sz="1000" b="1" i="0" u="none" strike="noStrike">
                <a:solidFill>
                  <a:srgbClr val="000000"/>
                </a:solidFill>
                <a:latin typeface="Univers Light"/>
              </a:rPr>
              <a:pPr algn="ctr"/>
              <a:t>10 Years</a:t>
            </a:fld>
            <a:endParaRPr lang="en-US" sz="1100" dirty="0">
              <a:latin typeface="Century Gothic" panose="020B0502020202020204" pitchFamily="34" charset="0"/>
            </a:endParaRPr>
          </a:p>
        </p:txBody>
      </p:sp>
      <p:sp>
        <p:nvSpPr>
          <p:cNvPr id="22" name="TextBox 64">
            <a:extLst>
              <a:ext uri="{FF2B5EF4-FFF2-40B4-BE49-F238E27FC236}">
                <a16:creationId xmlns:a16="http://schemas.microsoft.com/office/drawing/2014/main" id="{00000000-0008-0000-0200-000041000000}"/>
              </a:ext>
            </a:extLst>
          </p:cNvPr>
          <p:cNvSpPr txBox="1"/>
          <p:nvPr/>
        </p:nvSpPr>
        <p:spPr>
          <a:xfrm>
            <a:off x="7371098" y="4420984"/>
            <a:ext cx="752475" cy="304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fld id="{1C367C3D-EFDD-4C78-B4B2-02D924800001}" type="TxLink">
              <a:rPr lang="en-US" sz="1000" b="1" i="0" u="none" strike="noStrike">
                <a:solidFill>
                  <a:srgbClr val="000000"/>
                </a:solidFill>
                <a:latin typeface="Univers Light"/>
              </a:rPr>
              <a:pPr algn="ctr"/>
              <a:t>15 Years</a:t>
            </a:fld>
            <a:endParaRPr lang="en-US" sz="1100" dirty="0">
              <a:latin typeface="Century Gothic" panose="020B0502020202020204" pitchFamily="34" charset="0"/>
            </a:endParaRPr>
          </a:p>
        </p:txBody>
      </p:sp>
      <p:sp>
        <p:nvSpPr>
          <p:cNvPr id="23" name="Title 1">
            <a:extLst>
              <a:ext uri="{FF2B5EF4-FFF2-40B4-BE49-F238E27FC236}">
                <a16:creationId xmlns:a16="http://schemas.microsoft.com/office/drawing/2014/main" id="{5B0F6888-1048-4836-BA74-4AA771E3560E}"/>
              </a:ext>
            </a:extLst>
          </p:cNvPr>
          <p:cNvSpPr txBox="1">
            <a:spLocks/>
          </p:cNvSpPr>
          <p:nvPr/>
        </p:nvSpPr>
        <p:spPr>
          <a:xfrm>
            <a:off x="274909" y="937676"/>
            <a:ext cx="4208859" cy="365243"/>
          </a:xfrm>
          <a:prstGeom prst="rect">
            <a:avLst/>
          </a:prstGeom>
          <a:solidFill>
            <a:schemeClr val="tx2">
              <a:lumMod val="75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en-US" sz="1000" b="1" dirty="0">
                <a:solidFill>
                  <a:schemeClr val="bg1"/>
                </a:solidFill>
                <a:latin typeface="Century Gothic" panose="020B0502020202020204" pitchFamily="34" charset="0"/>
              </a:rPr>
              <a:t>Range of Annualized Returns for Rolling 1-, 3-, 5-, 10-Year Periods</a:t>
            </a:r>
          </a:p>
          <a:p>
            <a:r>
              <a:rPr lang="en-US" sz="800" dirty="0">
                <a:solidFill>
                  <a:schemeClr val="bg1"/>
                </a:solidFill>
                <a:latin typeface="Century Gothic" panose="020B0502020202020204" pitchFamily="34" charset="0"/>
              </a:rPr>
              <a:t>Based on 50 Stock / 50 Bond Portfolio’s Rolling Annual Returns Over Last 30 Years</a:t>
            </a:r>
          </a:p>
        </p:txBody>
      </p:sp>
      <p:sp>
        <p:nvSpPr>
          <p:cNvPr id="24" name="Title 1">
            <a:extLst>
              <a:ext uri="{FF2B5EF4-FFF2-40B4-BE49-F238E27FC236}">
                <a16:creationId xmlns:a16="http://schemas.microsoft.com/office/drawing/2014/main" id="{2F8AA0D5-A553-4889-8F61-0591246D35F8}"/>
              </a:ext>
            </a:extLst>
          </p:cNvPr>
          <p:cNvSpPr txBox="1">
            <a:spLocks/>
          </p:cNvSpPr>
          <p:nvPr/>
        </p:nvSpPr>
        <p:spPr>
          <a:xfrm>
            <a:off x="4779035" y="931439"/>
            <a:ext cx="4090056" cy="365243"/>
          </a:xfrm>
          <a:prstGeom prst="rect">
            <a:avLst/>
          </a:prstGeom>
          <a:solidFill>
            <a:schemeClr val="tx2">
              <a:lumMod val="75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en-US" sz="1000" b="1" dirty="0">
                <a:solidFill>
                  <a:schemeClr val="bg1"/>
                </a:solidFill>
                <a:latin typeface="Century Gothic" panose="020B0502020202020204" pitchFamily="34" charset="0"/>
              </a:rPr>
              <a:t>% of Time a 50 Stock / 50 Bond Portfolio was Positive / Negative</a:t>
            </a:r>
          </a:p>
          <a:p>
            <a:r>
              <a:rPr lang="en-US" sz="800" dirty="0">
                <a:solidFill>
                  <a:schemeClr val="bg1"/>
                </a:solidFill>
                <a:latin typeface="Century Gothic" panose="020B0502020202020204" pitchFamily="34" charset="0"/>
              </a:rPr>
              <a:t>Based on Various Holding Periods Using Monthly Data From the Last 30 Years</a:t>
            </a:r>
          </a:p>
        </p:txBody>
      </p:sp>
    </p:spTree>
    <p:extLst>
      <p:ext uri="{BB962C8B-B14F-4D97-AF65-F5344CB8AC3E}">
        <p14:creationId xmlns:p14="http://schemas.microsoft.com/office/powerpoint/2010/main" val="12587342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0B14407C-57A9-4B02-B27B-943997EE54F9}"/>
              </a:ext>
            </a:extLst>
          </p:cNvPr>
          <p:cNvGraphicFramePr>
            <a:graphicFrameLocks/>
          </p:cNvGraphicFramePr>
          <p:nvPr>
            <p:extLst>
              <p:ext uri="{D42A27DB-BD31-4B8C-83A1-F6EECF244321}">
                <p14:modId xmlns:p14="http://schemas.microsoft.com/office/powerpoint/2010/main" val="3250254891"/>
              </p:ext>
            </p:extLst>
          </p:nvPr>
        </p:nvGraphicFramePr>
        <p:xfrm>
          <a:off x="226714" y="998103"/>
          <a:ext cx="8626949" cy="4244634"/>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Impact of Various Withdrawal Rates</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24</a:t>
            </a:fld>
            <a:endParaRPr lang="en-US" dirty="0"/>
          </a:p>
        </p:txBody>
      </p:sp>
      <p:sp>
        <p:nvSpPr>
          <p:cNvPr id="14" name="TextBox 13">
            <a:extLst>
              <a:ext uri="{FF2B5EF4-FFF2-40B4-BE49-F238E27FC236}">
                <a16:creationId xmlns:a16="http://schemas.microsoft.com/office/drawing/2014/main" id="{F58C889B-2E49-417C-8B2B-B1B74833EC81}"/>
              </a:ext>
            </a:extLst>
          </p:cNvPr>
          <p:cNvSpPr txBox="1"/>
          <p:nvPr/>
        </p:nvSpPr>
        <p:spPr>
          <a:xfrm>
            <a:off x="226714" y="5426020"/>
            <a:ext cx="8652591" cy="669414"/>
          </a:xfrm>
          <a:prstGeom prst="rect">
            <a:avLst/>
          </a:prstGeom>
          <a:noFill/>
        </p:spPr>
        <p:txBody>
          <a:bodyPr wrap="square">
            <a:spAutoFit/>
          </a:bodyPr>
          <a:lstStyle/>
          <a:p>
            <a:pPr algn="just"/>
            <a:r>
              <a:rPr lang="en-US" sz="750" dirty="0">
                <a:solidFill>
                  <a:schemeClr val="tx1">
                    <a:lumMod val="75000"/>
                    <a:lumOff val="25000"/>
                  </a:schemeClr>
                </a:solidFill>
                <a:latin typeface="+mj-lt"/>
              </a:rPr>
              <a:t>Disclosures: Past performance is no guarantee of future results. This is a hypothetical illustration for educational purposes only and assumes a hypothetical initial portfolio balance of $500,000 as of January 1</a:t>
            </a:r>
            <a:r>
              <a:rPr lang="en-US" sz="750" baseline="30000" dirty="0">
                <a:solidFill>
                  <a:schemeClr val="tx1">
                    <a:lumMod val="75000"/>
                    <a:lumOff val="25000"/>
                  </a:schemeClr>
                </a:solidFill>
                <a:latin typeface="+mj-lt"/>
              </a:rPr>
              <a:t>st</a:t>
            </a:r>
            <a:r>
              <a:rPr lang="en-US" sz="750" dirty="0">
                <a:solidFill>
                  <a:schemeClr val="tx1">
                    <a:lumMod val="75000"/>
                    <a:lumOff val="25000"/>
                  </a:schemeClr>
                </a:solidFill>
                <a:latin typeface="+mj-lt"/>
              </a:rPr>
              <a:t>, 2000. The analysis looks at the impact on the portfolio based on various amounts withdrawn monthly from the portfolio throughout several market cycles. Each monthly withdrawal is adjusted annually for inflation (measured by the consumer price index) and the portfolio is rebalanced at the end of the month. This hypothetical portfolio is made up of 50% stocks represented by the State Street SPDR S&amp;P 500 ETF (SPY) and 50% bonds represented by the Bloomberg Barclays U.S. Aggregate Bond ETF (AGG). The longevity of a portfolio can be based on the following factors: withdrawal rate, asset class mix, diversification, capital gains, fund expenses, and life expectancy. Performance is based on total returns including dividends reinvested. </a:t>
            </a:r>
          </a:p>
        </p:txBody>
      </p:sp>
    </p:spTree>
    <p:extLst>
      <p:ext uri="{BB962C8B-B14F-4D97-AF65-F5344CB8AC3E}">
        <p14:creationId xmlns:p14="http://schemas.microsoft.com/office/powerpoint/2010/main" val="31756616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10">
            <a:extLst>
              <a:ext uri="{FF2B5EF4-FFF2-40B4-BE49-F238E27FC236}">
                <a16:creationId xmlns:a16="http://schemas.microsoft.com/office/drawing/2014/main" id="{768D6FD9-5829-4603-8D52-48CB662185EA}"/>
              </a:ext>
            </a:extLst>
          </p:cNvPr>
          <p:cNvGraphicFramePr>
            <a:graphicFrameLocks/>
          </p:cNvGraphicFramePr>
          <p:nvPr>
            <p:extLst>
              <p:ext uri="{D42A27DB-BD31-4B8C-83A1-F6EECF244321}">
                <p14:modId xmlns:p14="http://schemas.microsoft.com/office/powerpoint/2010/main" val="1772113214"/>
              </p:ext>
            </p:extLst>
          </p:nvPr>
        </p:nvGraphicFramePr>
        <p:xfrm>
          <a:off x="251366" y="1166827"/>
          <a:ext cx="8655699" cy="4187462"/>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The Cycle of Market Emotions</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25</a:t>
            </a:fld>
            <a:endParaRPr lang="en-US" dirty="0"/>
          </a:p>
        </p:txBody>
      </p:sp>
      <p:cxnSp>
        <p:nvCxnSpPr>
          <p:cNvPr id="12" name="Straight Arrow Connector 11">
            <a:extLst>
              <a:ext uri="{FF2B5EF4-FFF2-40B4-BE49-F238E27FC236}">
                <a16:creationId xmlns:a16="http://schemas.microsoft.com/office/drawing/2014/main" id="{837775F3-41D3-4BFE-A636-74CAC976310E}"/>
              </a:ext>
            </a:extLst>
          </p:cNvPr>
          <p:cNvCxnSpPr>
            <a:cxnSpLocks/>
          </p:cNvCxnSpPr>
          <p:nvPr/>
        </p:nvCxnSpPr>
        <p:spPr>
          <a:xfrm flipV="1">
            <a:off x="3288632" y="2141623"/>
            <a:ext cx="994611" cy="1796714"/>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F990BDBB-AC71-4569-9165-609FD8E5AF94}"/>
              </a:ext>
            </a:extLst>
          </p:cNvPr>
          <p:cNvCxnSpPr>
            <a:cxnSpLocks/>
          </p:cNvCxnSpPr>
          <p:nvPr/>
        </p:nvCxnSpPr>
        <p:spPr>
          <a:xfrm>
            <a:off x="6896101" y="2141623"/>
            <a:ext cx="1" cy="2237871"/>
          </a:xfrm>
          <a:prstGeom prst="straightConnector1">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8" name="Rectangle: Rounded Corners 17">
            <a:extLst>
              <a:ext uri="{FF2B5EF4-FFF2-40B4-BE49-F238E27FC236}">
                <a16:creationId xmlns:a16="http://schemas.microsoft.com/office/drawing/2014/main" id="{A8124FC0-D321-41A8-A485-821B40E57E7C}"/>
              </a:ext>
            </a:extLst>
          </p:cNvPr>
          <p:cNvSpPr/>
          <p:nvPr/>
        </p:nvSpPr>
        <p:spPr>
          <a:xfrm>
            <a:off x="5852362" y="1670447"/>
            <a:ext cx="2087478" cy="837463"/>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rPr>
              <a:t>Point of Maximum </a:t>
            </a:r>
          </a:p>
          <a:p>
            <a:pPr algn="ctr"/>
            <a:r>
              <a:rPr lang="en-US" sz="1200" b="1" dirty="0">
                <a:latin typeface="Century Gothic" panose="020B0502020202020204" pitchFamily="34" charset="0"/>
              </a:rPr>
              <a:t>Potential Opportunity</a:t>
            </a:r>
          </a:p>
          <a:p>
            <a:pPr algn="ctr"/>
            <a:endParaRPr lang="en-US" sz="500" b="1" dirty="0">
              <a:latin typeface="Century Gothic" panose="020B0502020202020204" pitchFamily="34" charset="0"/>
            </a:endParaRPr>
          </a:p>
          <a:p>
            <a:pPr algn="ctr"/>
            <a:r>
              <a:rPr lang="en-US" sz="1100" dirty="0">
                <a:latin typeface="Century Gothic" panose="020B0502020202020204" pitchFamily="34" charset="0"/>
              </a:rPr>
              <a:t>Investors Tend to Sell Low</a:t>
            </a:r>
          </a:p>
        </p:txBody>
      </p:sp>
      <p:sp>
        <p:nvSpPr>
          <p:cNvPr id="19" name="Rectangle: Rounded Corners 18">
            <a:extLst>
              <a:ext uri="{FF2B5EF4-FFF2-40B4-BE49-F238E27FC236}">
                <a16:creationId xmlns:a16="http://schemas.microsoft.com/office/drawing/2014/main" id="{3E189ED6-5CA2-4581-A081-529FF7C05E58}"/>
              </a:ext>
            </a:extLst>
          </p:cNvPr>
          <p:cNvSpPr/>
          <p:nvPr/>
        </p:nvSpPr>
        <p:spPr>
          <a:xfrm>
            <a:off x="2491738" y="3572050"/>
            <a:ext cx="2087478" cy="837463"/>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rPr>
              <a:t>Point of Maximum </a:t>
            </a:r>
          </a:p>
          <a:p>
            <a:pPr algn="ctr"/>
            <a:r>
              <a:rPr lang="en-US" sz="1200" b="1" dirty="0">
                <a:latin typeface="Century Gothic" panose="020B0502020202020204" pitchFamily="34" charset="0"/>
              </a:rPr>
              <a:t>Potential Risk</a:t>
            </a:r>
          </a:p>
          <a:p>
            <a:pPr algn="ctr"/>
            <a:endParaRPr lang="en-US" sz="500" b="1" dirty="0">
              <a:latin typeface="Century Gothic" panose="020B0502020202020204" pitchFamily="34" charset="0"/>
            </a:endParaRPr>
          </a:p>
          <a:p>
            <a:pPr algn="ctr"/>
            <a:r>
              <a:rPr lang="en-US" sz="1100" dirty="0">
                <a:latin typeface="Century Gothic" panose="020B0502020202020204" pitchFamily="34" charset="0"/>
              </a:rPr>
              <a:t>Investors Tend to Buy High</a:t>
            </a:r>
          </a:p>
        </p:txBody>
      </p:sp>
      <p:sp>
        <p:nvSpPr>
          <p:cNvPr id="20" name="object 7">
            <a:extLst>
              <a:ext uri="{FF2B5EF4-FFF2-40B4-BE49-F238E27FC236}">
                <a16:creationId xmlns:a16="http://schemas.microsoft.com/office/drawing/2014/main" id="{E56D51EB-B0F8-4C88-AD71-7C4E8B131EB7}"/>
              </a:ext>
            </a:extLst>
          </p:cNvPr>
          <p:cNvSpPr txBox="1"/>
          <p:nvPr/>
        </p:nvSpPr>
        <p:spPr>
          <a:xfrm>
            <a:off x="274909" y="5871152"/>
            <a:ext cx="8761199" cy="126958"/>
          </a:xfrm>
          <a:prstGeom prst="rect">
            <a:avLst/>
          </a:prstGeom>
        </p:spPr>
        <p:txBody>
          <a:bodyPr vert="horz" wrap="square" lIns="0" tIns="11430" rIns="0" bIns="0" rtlCol="0">
            <a:spAutoFit/>
          </a:bodyPr>
          <a:lstStyle/>
          <a:p>
            <a:pPr marL="12700" algn="just">
              <a:lnSpc>
                <a:spcPct val="100000"/>
              </a:lnSpc>
              <a:spcBef>
                <a:spcPts val="90"/>
              </a:spcBef>
            </a:pPr>
            <a:r>
              <a:rPr lang="en-US" sz="750" b="0" dirty="0">
                <a:solidFill>
                  <a:schemeClr val="tx1">
                    <a:lumMod val="75000"/>
                    <a:lumOff val="25000"/>
                  </a:schemeClr>
                </a:solidFill>
                <a:latin typeface="Calibri Light"/>
                <a:cs typeface="Calibri Light"/>
              </a:rPr>
              <a:t>Disclosures</a:t>
            </a:r>
            <a:r>
              <a:rPr sz="750" b="0" dirty="0">
                <a:solidFill>
                  <a:schemeClr val="tx1">
                    <a:lumMod val="75000"/>
                    <a:lumOff val="25000"/>
                  </a:schemeClr>
                </a:solidFill>
                <a:latin typeface="Calibri Light"/>
                <a:cs typeface="Calibri Light"/>
              </a:rPr>
              <a:t>:</a:t>
            </a:r>
            <a:r>
              <a:rPr sz="750" b="0" spc="30" dirty="0">
                <a:solidFill>
                  <a:schemeClr val="tx1">
                    <a:lumMod val="75000"/>
                    <a:lumOff val="25000"/>
                  </a:schemeClr>
                </a:solidFill>
                <a:latin typeface="Calibri Light"/>
                <a:cs typeface="Calibri Light"/>
              </a:rPr>
              <a:t> </a:t>
            </a:r>
            <a:r>
              <a:rPr lang="en-US" sz="750" b="0" spc="30" dirty="0">
                <a:solidFill>
                  <a:schemeClr val="tx1">
                    <a:lumMod val="75000"/>
                    <a:lumOff val="25000"/>
                  </a:schemeClr>
                </a:solidFill>
                <a:latin typeface="Calibri Light"/>
                <a:cs typeface="Calibri Light"/>
              </a:rPr>
              <a:t>Strictly for illustrative and educational purposes only. This analysis is not a recommendation, offer or solicitation to buy or sell any securities or to adopt any investment strategy.</a:t>
            </a:r>
            <a:endParaRPr sz="750" dirty="0">
              <a:solidFill>
                <a:schemeClr val="tx1">
                  <a:lumMod val="75000"/>
                  <a:lumOff val="25000"/>
                </a:schemeClr>
              </a:solidFill>
              <a:latin typeface="Calibri Light"/>
              <a:cs typeface="Calibri Light"/>
            </a:endParaRPr>
          </a:p>
        </p:txBody>
      </p:sp>
    </p:spTree>
    <p:extLst>
      <p:ext uri="{BB962C8B-B14F-4D97-AF65-F5344CB8AC3E}">
        <p14:creationId xmlns:p14="http://schemas.microsoft.com/office/powerpoint/2010/main" val="353360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5763A-1F4B-4435-BC46-38FAC7ECF442}"/>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Definitions</a:t>
            </a:r>
          </a:p>
        </p:txBody>
      </p:sp>
      <p:sp>
        <p:nvSpPr>
          <p:cNvPr id="3" name="Content Placeholder 2">
            <a:extLst>
              <a:ext uri="{FF2B5EF4-FFF2-40B4-BE49-F238E27FC236}">
                <a16:creationId xmlns:a16="http://schemas.microsoft.com/office/drawing/2014/main" id="{CE38CD24-81E3-4768-81DE-610C1AA8067C}"/>
              </a:ext>
            </a:extLst>
          </p:cNvPr>
          <p:cNvSpPr>
            <a:spLocks noGrp="1"/>
          </p:cNvSpPr>
          <p:nvPr>
            <p:ph idx="1"/>
          </p:nvPr>
        </p:nvSpPr>
        <p:spPr>
          <a:xfrm>
            <a:off x="242437" y="872822"/>
            <a:ext cx="8659123" cy="5112355"/>
          </a:xfrm>
        </p:spPr>
        <p:txBody>
          <a:bodyPr>
            <a:normAutofit/>
          </a:bodyPr>
          <a:lstStyle/>
          <a:p>
            <a:pPr marL="0" marR="203835" indent="0">
              <a:lnSpc>
                <a:spcPct val="120000"/>
              </a:lnSpc>
              <a:spcBef>
                <a:spcPts val="0"/>
              </a:spcBef>
              <a:spcAft>
                <a:spcPts val="200"/>
              </a:spcAft>
              <a:buNone/>
            </a:pPr>
            <a:r>
              <a:rPr lang="en-US" sz="1000" b="1" spc="-5" dirty="0">
                <a:solidFill>
                  <a:schemeClr val="tx2">
                    <a:lumMod val="75000"/>
                  </a:schemeClr>
                </a:solidFill>
                <a:latin typeface="Calibri Light" panose="020F0302020204030204" pitchFamily="34" charset="0"/>
                <a:cs typeface="Calibri Light" panose="020F0302020204030204" pitchFamily="34" charset="0"/>
              </a:rPr>
              <a:t>Annualized Return: </a:t>
            </a:r>
            <a:r>
              <a:rPr lang="en-US" sz="1000" b="0" spc="-10" dirty="0">
                <a:solidFill>
                  <a:schemeClr val="tx2">
                    <a:lumMod val="75000"/>
                  </a:schemeClr>
                </a:solidFill>
                <a:latin typeface="Calibri Light" panose="020F0302020204030204" pitchFamily="34" charset="0"/>
                <a:cs typeface="Calibri Light" panose="020F0302020204030204" pitchFamily="34" charset="0"/>
              </a:rPr>
              <a:t>The rate </a:t>
            </a:r>
            <a:r>
              <a:rPr lang="en-US" sz="1000" b="0" spc="-5" dirty="0">
                <a:solidFill>
                  <a:schemeClr val="tx2">
                    <a:lumMod val="75000"/>
                  </a:schemeClr>
                </a:solidFill>
                <a:latin typeface="Calibri Light" panose="020F0302020204030204" pitchFamily="34" charset="0"/>
                <a:cs typeface="Calibri Light" panose="020F0302020204030204" pitchFamily="34" charset="0"/>
              </a:rPr>
              <a:t>at </a:t>
            </a:r>
            <a:r>
              <a:rPr lang="en-US" sz="1000" b="0" spc="-10" dirty="0">
                <a:solidFill>
                  <a:schemeClr val="tx2">
                    <a:lumMod val="75000"/>
                  </a:schemeClr>
                </a:solidFill>
                <a:latin typeface="Calibri Light" panose="020F0302020204030204" pitchFamily="34" charset="0"/>
                <a:cs typeface="Calibri Light" panose="020F0302020204030204" pitchFamily="34" charset="0"/>
              </a:rPr>
              <a:t>which an </a:t>
            </a:r>
            <a:r>
              <a:rPr lang="en-US" sz="1000" b="0" spc="-5" dirty="0">
                <a:solidFill>
                  <a:schemeClr val="tx2">
                    <a:lumMod val="75000"/>
                  </a:schemeClr>
                </a:solidFill>
                <a:latin typeface="Calibri Light" panose="020F0302020204030204" pitchFamily="34" charset="0"/>
                <a:cs typeface="Calibri Light" panose="020F0302020204030204" pitchFamily="34" charset="0"/>
              </a:rPr>
              <a:t>investment </a:t>
            </a:r>
            <a:r>
              <a:rPr lang="en-US" sz="1000" b="0" spc="-10" dirty="0">
                <a:solidFill>
                  <a:schemeClr val="tx2">
                    <a:lumMod val="75000"/>
                  </a:schemeClr>
                </a:solidFill>
                <a:latin typeface="Calibri Light" panose="020F0302020204030204" pitchFamily="34" charset="0"/>
                <a:cs typeface="Calibri Light" panose="020F0302020204030204" pitchFamily="34" charset="0"/>
              </a:rPr>
              <a:t>grows each year over the period to arrive </a:t>
            </a:r>
            <a:r>
              <a:rPr lang="en-US" sz="1000" b="0" spc="-5" dirty="0">
                <a:solidFill>
                  <a:schemeClr val="tx2">
                    <a:lumMod val="75000"/>
                  </a:schemeClr>
                </a:solidFill>
                <a:latin typeface="Calibri Light" panose="020F0302020204030204" pitchFamily="34" charset="0"/>
                <a:cs typeface="Calibri Light" panose="020F0302020204030204" pitchFamily="34" charset="0"/>
              </a:rPr>
              <a:t>at </a:t>
            </a:r>
            <a:r>
              <a:rPr lang="en-US" sz="1000" b="0" spc="-10" dirty="0">
                <a:solidFill>
                  <a:schemeClr val="tx2">
                    <a:lumMod val="75000"/>
                  </a:schemeClr>
                </a:solidFill>
                <a:latin typeface="Calibri Light" panose="020F0302020204030204" pitchFamily="34" charset="0"/>
                <a:cs typeface="Calibri Light" panose="020F0302020204030204" pitchFamily="34" charset="0"/>
              </a:rPr>
              <a:t>the </a:t>
            </a:r>
            <a:r>
              <a:rPr lang="en-US" sz="1000" b="0" spc="-5" dirty="0">
                <a:solidFill>
                  <a:schemeClr val="tx2">
                    <a:lumMod val="75000"/>
                  </a:schemeClr>
                </a:solidFill>
                <a:latin typeface="Calibri Light" panose="020F0302020204030204" pitchFamily="34" charset="0"/>
                <a:cs typeface="Calibri Light" panose="020F0302020204030204" pitchFamily="34" charset="0"/>
              </a:rPr>
              <a:t>final </a:t>
            </a:r>
            <a:r>
              <a:rPr lang="en-US" sz="1000" b="0" spc="-10" dirty="0">
                <a:solidFill>
                  <a:schemeClr val="tx2">
                    <a:lumMod val="75000"/>
                  </a:schemeClr>
                </a:solidFill>
                <a:latin typeface="Calibri Light" panose="020F0302020204030204" pitchFamily="34" charset="0"/>
                <a:cs typeface="Calibri Light" panose="020F0302020204030204" pitchFamily="34" charset="0"/>
              </a:rPr>
              <a:t>valuation. </a:t>
            </a:r>
            <a:r>
              <a:rPr lang="en-US" sz="1000" b="0" spc="145" dirty="0">
                <a:solidFill>
                  <a:schemeClr val="tx2">
                    <a:lumMod val="75000"/>
                  </a:schemeClr>
                </a:solidFill>
                <a:latin typeface="Calibri Light" panose="020F0302020204030204" pitchFamily="34" charset="0"/>
                <a:cs typeface="Calibri Light" panose="020F0302020204030204" pitchFamily="34" charset="0"/>
              </a:rPr>
              <a:t> </a:t>
            </a:r>
          </a:p>
          <a:p>
            <a:pPr marL="0" marR="203835" indent="0">
              <a:lnSpc>
                <a:spcPct val="120000"/>
              </a:lnSpc>
              <a:spcBef>
                <a:spcPts val="0"/>
              </a:spcBef>
              <a:spcAft>
                <a:spcPts val="200"/>
              </a:spcAft>
              <a:buNone/>
            </a:pPr>
            <a:r>
              <a:rPr lang="en-US" sz="1000" b="1" spc="-5" dirty="0">
                <a:solidFill>
                  <a:schemeClr val="tx2">
                    <a:lumMod val="75000"/>
                  </a:schemeClr>
                </a:solidFill>
                <a:latin typeface="Calibri Light" panose="020F0302020204030204" pitchFamily="34" charset="0"/>
                <a:cs typeface="Calibri Light" panose="020F0302020204030204" pitchFamily="34" charset="0"/>
              </a:rPr>
              <a:t>Bear </a:t>
            </a:r>
            <a:r>
              <a:rPr lang="en-US" sz="1000" b="1" dirty="0">
                <a:solidFill>
                  <a:schemeClr val="tx2">
                    <a:lumMod val="75000"/>
                  </a:schemeClr>
                </a:solidFill>
                <a:latin typeface="Calibri Light" panose="020F0302020204030204" pitchFamily="34" charset="0"/>
                <a:cs typeface="Calibri Light" panose="020F0302020204030204" pitchFamily="34" charset="0"/>
              </a:rPr>
              <a:t>Market: </a:t>
            </a:r>
            <a:r>
              <a:rPr lang="en-US" sz="1000" b="0" spc="-5" dirty="0">
                <a:solidFill>
                  <a:schemeClr val="tx2">
                    <a:lumMod val="75000"/>
                  </a:schemeClr>
                </a:solidFill>
                <a:latin typeface="Calibri Light" panose="020F0302020204030204" pitchFamily="34" charset="0"/>
                <a:cs typeface="Calibri Light" panose="020F0302020204030204" pitchFamily="34" charset="0"/>
              </a:rPr>
              <a:t>A decline of at least </a:t>
            </a:r>
            <a:r>
              <a:rPr lang="en-US" sz="1000" b="0" spc="-15" dirty="0">
                <a:solidFill>
                  <a:schemeClr val="tx2">
                    <a:lumMod val="75000"/>
                  </a:schemeClr>
                </a:solidFill>
                <a:latin typeface="Calibri Light" panose="020F0302020204030204" pitchFamily="34" charset="0"/>
                <a:cs typeface="Calibri Light" panose="020F0302020204030204" pitchFamily="34" charset="0"/>
              </a:rPr>
              <a:t>20% </a:t>
            </a:r>
            <a:r>
              <a:rPr lang="en-US" sz="1000" b="0" spc="-5" dirty="0">
                <a:solidFill>
                  <a:schemeClr val="tx2">
                    <a:lumMod val="75000"/>
                  </a:schemeClr>
                </a:solidFill>
                <a:latin typeface="Calibri Light" panose="020F0302020204030204" pitchFamily="34" charset="0"/>
                <a:cs typeface="Calibri Light" panose="020F0302020204030204" pitchFamily="34" charset="0"/>
              </a:rPr>
              <a:t>from </a:t>
            </a:r>
            <a:r>
              <a:rPr lang="en-US" sz="1000" b="0" spc="-10" dirty="0">
                <a:solidFill>
                  <a:schemeClr val="tx2">
                    <a:lumMod val="75000"/>
                  </a:schemeClr>
                </a:solidFill>
                <a:latin typeface="Calibri Light" panose="020F0302020204030204" pitchFamily="34" charset="0"/>
                <a:cs typeface="Calibri Light" panose="020F0302020204030204" pitchFamily="34" charset="0"/>
              </a:rPr>
              <a:t>the market's </a:t>
            </a:r>
            <a:r>
              <a:rPr lang="en-US" sz="1000" b="0" spc="-5" dirty="0">
                <a:solidFill>
                  <a:schemeClr val="tx2">
                    <a:lumMod val="75000"/>
                  </a:schemeClr>
                </a:solidFill>
                <a:latin typeface="Calibri Light" panose="020F0302020204030204" pitchFamily="34" charset="0"/>
                <a:cs typeface="Calibri Light" panose="020F0302020204030204" pitchFamily="34" charset="0"/>
              </a:rPr>
              <a:t>high </a:t>
            </a:r>
            <a:r>
              <a:rPr lang="en-US" sz="1000" b="0" spc="-10" dirty="0">
                <a:solidFill>
                  <a:schemeClr val="tx2">
                    <a:lumMod val="75000"/>
                  </a:schemeClr>
                </a:solidFill>
                <a:latin typeface="Calibri Light" panose="020F0302020204030204" pitchFamily="34" charset="0"/>
                <a:cs typeface="Calibri Light" panose="020F0302020204030204" pitchFamily="34" charset="0"/>
              </a:rPr>
              <a:t>point to </a:t>
            </a:r>
            <a:r>
              <a:rPr lang="en-US" sz="1000" b="0" spc="-5" dirty="0">
                <a:solidFill>
                  <a:schemeClr val="tx2">
                    <a:lumMod val="75000"/>
                  </a:schemeClr>
                </a:solidFill>
                <a:latin typeface="Calibri Light" panose="020F0302020204030204" pitchFamily="34" charset="0"/>
                <a:cs typeface="Calibri Light" panose="020F0302020204030204" pitchFamily="34" charset="0"/>
              </a:rPr>
              <a:t>its</a:t>
            </a:r>
            <a:r>
              <a:rPr lang="en-US" sz="1000" b="0" spc="45" dirty="0">
                <a:solidFill>
                  <a:schemeClr val="tx2">
                    <a:lumMod val="75000"/>
                  </a:schemeClr>
                </a:solidFill>
                <a:latin typeface="Calibri Light" panose="020F0302020204030204" pitchFamily="34" charset="0"/>
                <a:cs typeface="Calibri Light" panose="020F0302020204030204" pitchFamily="34" charset="0"/>
              </a:rPr>
              <a:t> </a:t>
            </a:r>
            <a:r>
              <a:rPr lang="en-US" sz="1000" b="0" spc="-5" dirty="0">
                <a:solidFill>
                  <a:schemeClr val="tx2">
                    <a:lumMod val="75000"/>
                  </a:schemeClr>
                </a:solidFill>
                <a:latin typeface="Calibri Light" panose="020F0302020204030204" pitchFamily="34" charset="0"/>
                <a:cs typeface="Calibri Light" panose="020F0302020204030204" pitchFamily="34" charset="0"/>
              </a:rPr>
              <a:t>low.</a:t>
            </a:r>
            <a:endParaRPr lang="en-US" sz="1000" dirty="0">
              <a:solidFill>
                <a:schemeClr val="tx2">
                  <a:lumMod val="75000"/>
                </a:schemeClr>
              </a:solidFill>
              <a:latin typeface="Calibri Light" panose="020F0302020204030204" pitchFamily="34" charset="0"/>
              <a:cs typeface="Calibri Light" panose="020F0302020204030204" pitchFamily="34" charset="0"/>
            </a:endParaRPr>
          </a:p>
          <a:p>
            <a:pPr marL="0" indent="0">
              <a:lnSpc>
                <a:spcPct val="120000"/>
              </a:lnSpc>
              <a:spcBef>
                <a:spcPts val="0"/>
              </a:spcBef>
              <a:spcAft>
                <a:spcPts val="200"/>
              </a:spcAft>
              <a:buNone/>
            </a:pPr>
            <a:r>
              <a:rPr lang="en-US" sz="1000" b="1" dirty="0">
                <a:solidFill>
                  <a:schemeClr val="tx2">
                    <a:lumMod val="75000"/>
                  </a:schemeClr>
                </a:solidFill>
                <a:latin typeface="Calibri Light" panose="020F0302020204030204" pitchFamily="34" charset="0"/>
                <a:cs typeface="Calibri Light" panose="020F0302020204030204" pitchFamily="34" charset="0"/>
              </a:rPr>
              <a:t>Beta:</a:t>
            </a:r>
            <a:r>
              <a:rPr lang="en-US" sz="1000" b="0" dirty="0">
                <a:solidFill>
                  <a:schemeClr val="tx2">
                    <a:lumMod val="75000"/>
                  </a:schemeClr>
                </a:solidFill>
                <a:latin typeface="Calibri Light" panose="020F0302020204030204" pitchFamily="34" charset="0"/>
                <a:cs typeface="Calibri Light" panose="020F0302020204030204" pitchFamily="34" charset="0"/>
              </a:rPr>
              <a:t> </a:t>
            </a:r>
            <a:r>
              <a:rPr lang="en-US" sz="1000" b="0" spc="-5" dirty="0">
                <a:solidFill>
                  <a:schemeClr val="tx2">
                    <a:lumMod val="75000"/>
                  </a:schemeClr>
                </a:solidFill>
                <a:latin typeface="Calibri Light" panose="020F0302020204030204" pitchFamily="34" charset="0"/>
                <a:cs typeface="Calibri Light" panose="020F0302020204030204" pitchFamily="34" charset="0"/>
              </a:rPr>
              <a:t>A </a:t>
            </a:r>
            <a:r>
              <a:rPr lang="en-US" sz="1000" b="0" spc="-10" dirty="0">
                <a:solidFill>
                  <a:schemeClr val="tx2">
                    <a:lumMod val="75000"/>
                  </a:schemeClr>
                </a:solidFill>
                <a:latin typeface="Calibri Light" panose="020F0302020204030204" pitchFamily="34" charset="0"/>
                <a:cs typeface="Calibri Light" panose="020F0302020204030204" pitchFamily="34" charset="0"/>
              </a:rPr>
              <a:t>measure </a:t>
            </a:r>
            <a:r>
              <a:rPr lang="en-US" sz="1000" b="0" spc="-5" dirty="0">
                <a:solidFill>
                  <a:schemeClr val="tx2">
                    <a:lumMod val="75000"/>
                  </a:schemeClr>
                </a:solidFill>
                <a:latin typeface="Calibri Light" panose="020F0302020204030204" pitchFamily="34" charset="0"/>
                <a:cs typeface="Calibri Light" panose="020F0302020204030204" pitchFamily="34" charset="0"/>
              </a:rPr>
              <a:t>of </a:t>
            </a:r>
            <a:r>
              <a:rPr lang="en-US" sz="1000" b="0" spc="-10" dirty="0">
                <a:solidFill>
                  <a:schemeClr val="tx2">
                    <a:lumMod val="75000"/>
                  </a:schemeClr>
                </a:solidFill>
                <a:latin typeface="Calibri Light" panose="020F0302020204030204" pitchFamily="34" charset="0"/>
                <a:cs typeface="Calibri Light" panose="020F0302020204030204" pitchFamily="34" charset="0"/>
              </a:rPr>
              <a:t>how an individual </a:t>
            </a:r>
            <a:r>
              <a:rPr lang="en-US" sz="1000" b="0" spc="-5" dirty="0">
                <a:solidFill>
                  <a:schemeClr val="tx2">
                    <a:lumMod val="75000"/>
                  </a:schemeClr>
                </a:solidFill>
                <a:latin typeface="Calibri Light" panose="020F0302020204030204" pitchFamily="34" charset="0"/>
                <a:cs typeface="Calibri Light" panose="020F0302020204030204" pitchFamily="34" charset="0"/>
              </a:rPr>
              <a:t>asset </a:t>
            </a:r>
            <a:r>
              <a:rPr lang="en-US" sz="1000" b="0" spc="-10" dirty="0">
                <a:solidFill>
                  <a:schemeClr val="tx2">
                    <a:lumMod val="75000"/>
                  </a:schemeClr>
                </a:solidFill>
                <a:latin typeface="Calibri Light" panose="020F0302020204030204" pitchFamily="34" charset="0"/>
                <a:cs typeface="Calibri Light" panose="020F0302020204030204" pitchFamily="34" charset="0"/>
              </a:rPr>
              <a:t>moves when the overall stock market </a:t>
            </a:r>
            <a:r>
              <a:rPr lang="en-US" sz="1000" b="0" spc="-5" dirty="0">
                <a:solidFill>
                  <a:schemeClr val="tx2">
                    <a:lumMod val="75000"/>
                  </a:schemeClr>
                </a:solidFill>
                <a:latin typeface="Calibri Light" panose="020F0302020204030204" pitchFamily="34" charset="0"/>
                <a:cs typeface="Calibri Light" panose="020F0302020204030204" pitchFamily="34" charset="0"/>
              </a:rPr>
              <a:t>increases </a:t>
            </a:r>
            <a:r>
              <a:rPr lang="en-US" sz="1000" b="0" spc="-10" dirty="0">
                <a:solidFill>
                  <a:schemeClr val="tx2">
                    <a:lumMod val="75000"/>
                  </a:schemeClr>
                </a:solidFill>
                <a:latin typeface="Calibri Light" panose="020F0302020204030204" pitchFamily="34" charset="0"/>
                <a:cs typeface="Calibri Light" panose="020F0302020204030204" pitchFamily="34" charset="0"/>
              </a:rPr>
              <a:t>or</a:t>
            </a:r>
            <a:r>
              <a:rPr lang="en-US" sz="1000" b="0" spc="114" dirty="0">
                <a:solidFill>
                  <a:schemeClr val="tx2">
                    <a:lumMod val="75000"/>
                  </a:schemeClr>
                </a:solidFill>
                <a:latin typeface="Calibri Light" panose="020F0302020204030204" pitchFamily="34" charset="0"/>
                <a:cs typeface="Calibri Light" panose="020F0302020204030204" pitchFamily="34" charset="0"/>
              </a:rPr>
              <a:t> </a:t>
            </a:r>
            <a:r>
              <a:rPr lang="en-US" sz="1000" b="0" spc="-5" dirty="0">
                <a:solidFill>
                  <a:schemeClr val="tx2">
                    <a:lumMod val="75000"/>
                  </a:schemeClr>
                </a:solidFill>
                <a:latin typeface="Calibri Light" panose="020F0302020204030204" pitchFamily="34" charset="0"/>
                <a:cs typeface="Calibri Light" panose="020F0302020204030204" pitchFamily="34" charset="0"/>
              </a:rPr>
              <a:t>decreases.</a:t>
            </a:r>
            <a:endParaRPr lang="en-US" sz="1000" dirty="0">
              <a:solidFill>
                <a:schemeClr val="tx2">
                  <a:lumMod val="75000"/>
                </a:schemeClr>
              </a:solidFill>
              <a:latin typeface="Calibri Light" panose="020F0302020204030204" pitchFamily="34" charset="0"/>
              <a:cs typeface="Calibri Light" panose="020F0302020204030204" pitchFamily="34" charset="0"/>
            </a:endParaRPr>
          </a:p>
          <a:p>
            <a:pPr marL="0" indent="0">
              <a:lnSpc>
                <a:spcPct val="120000"/>
              </a:lnSpc>
              <a:spcBef>
                <a:spcPts val="0"/>
              </a:spcBef>
              <a:spcAft>
                <a:spcPts val="200"/>
              </a:spcAft>
              <a:buNone/>
            </a:pPr>
            <a:r>
              <a:rPr lang="en-US" sz="1000" b="1" dirty="0">
                <a:solidFill>
                  <a:schemeClr val="tx2">
                    <a:lumMod val="75000"/>
                  </a:schemeClr>
                </a:solidFill>
                <a:latin typeface="Calibri Light" panose="020F0302020204030204" pitchFamily="34" charset="0"/>
                <a:cs typeface="Calibri Light" panose="020F0302020204030204" pitchFamily="34" charset="0"/>
              </a:rPr>
              <a:t>Correlation: </a:t>
            </a:r>
            <a:r>
              <a:rPr lang="en-US" sz="1000" b="0" spc="-5" dirty="0">
                <a:solidFill>
                  <a:schemeClr val="tx2">
                    <a:lumMod val="75000"/>
                  </a:schemeClr>
                </a:solidFill>
                <a:latin typeface="Calibri Light" panose="020F0302020204030204" pitchFamily="34" charset="0"/>
                <a:cs typeface="Calibri Light" panose="020F0302020204030204" pitchFamily="34" charset="0"/>
              </a:rPr>
              <a:t>A </a:t>
            </a:r>
            <a:r>
              <a:rPr lang="en-US" sz="1000" b="0" spc="-10" dirty="0">
                <a:solidFill>
                  <a:schemeClr val="tx2">
                    <a:lumMod val="75000"/>
                  </a:schemeClr>
                </a:solidFill>
                <a:latin typeface="Calibri Light" panose="020F0302020204030204" pitchFamily="34" charset="0"/>
                <a:cs typeface="Calibri Light" panose="020F0302020204030204" pitchFamily="34" charset="0"/>
              </a:rPr>
              <a:t>measure </a:t>
            </a:r>
            <a:r>
              <a:rPr lang="en-US" sz="1000" b="0" spc="-5" dirty="0">
                <a:solidFill>
                  <a:schemeClr val="tx2">
                    <a:lumMod val="75000"/>
                  </a:schemeClr>
                </a:solidFill>
                <a:latin typeface="Calibri Light" panose="020F0302020204030204" pitchFamily="34" charset="0"/>
                <a:cs typeface="Calibri Light" panose="020F0302020204030204" pitchFamily="34" charset="0"/>
              </a:rPr>
              <a:t>of </a:t>
            </a:r>
            <a:r>
              <a:rPr lang="en-US" sz="1000" b="0" spc="-10" dirty="0">
                <a:solidFill>
                  <a:schemeClr val="tx2">
                    <a:lumMod val="75000"/>
                  </a:schemeClr>
                </a:solidFill>
                <a:latin typeface="Calibri Light" panose="020F0302020204030204" pitchFamily="34" charset="0"/>
                <a:cs typeface="Calibri Light" panose="020F0302020204030204" pitchFamily="34" charset="0"/>
              </a:rPr>
              <a:t>the extent to which two variables are</a:t>
            </a:r>
            <a:r>
              <a:rPr lang="en-US" sz="1000" b="0" spc="55" dirty="0">
                <a:solidFill>
                  <a:schemeClr val="tx2">
                    <a:lumMod val="75000"/>
                  </a:schemeClr>
                </a:solidFill>
                <a:latin typeface="Calibri Light" panose="020F0302020204030204" pitchFamily="34" charset="0"/>
                <a:cs typeface="Calibri Light" panose="020F0302020204030204" pitchFamily="34" charset="0"/>
              </a:rPr>
              <a:t> </a:t>
            </a:r>
            <a:r>
              <a:rPr lang="en-US" sz="1000" b="0" spc="-5" dirty="0">
                <a:solidFill>
                  <a:schemeClr val="tx2">
                    <a:lumMod val="75000"/>
                  </a:schemeClr>
                </a:solidFill>
                <a:latin typeface="Calibri Light" panose="020F0302020204030204" pitchFamily="34" charset="0"/>
                <a:cs typeface="Calibri Light" panose="020F0302020204030204" pitchFamily="34" charset="0"/>
              </a:rPr>
              <a:t>related.</a:t>
            </a:r>
            <a:endParaRPr lang="en-US" sz="1000" dirty="0">
              <a:solidFill>
                <a:schemeClr val="tx2">
                  <a:lumMod val="75000"/>
                </a:schemeClr>
              </a:solidFill>
              <a:latin typeface="Calibri Light" panose="020F0302020204030204" pitchFamily="34" charset="0"/>
              <a:cs typeface="Calibri Light" panose="020F0302020204030204" pitchFamily="34" charset="0"/>
            </a:endParaRPr>
          </a:p>
          <a:p>
            <a:pPr marL="0" marR="5080" indent="0" algn="just">
              <a:lnSpc>
                <a:spcPct val="120000"/>
              </a:lnSpc>
              <a:spcBef>
                <a:spcPts val="0"/>
              </a:spcBef>
              <a:spcAft>
                <a:spcPts val="200"/>
              </a:spcAft>
              <a:buNone/>
            </a:pPr>
            <a:r>
              <a:rPr lang="en-US" sz="1000" b="1" spc="-5" dirty="0">
                <a:solidFill>
                  <a:schemeClr val="tx2">
                    <a:lumMod val="75000"/>
                  </a:schemeClr>
                </a:solidFill>
                <a:latin typeface="Calibri Light" panose="020F0302020204030204" pitchFamily="34" charset="0"/>
                <a:cs typeface="Calibri Light" panose="020F0302020204030204" pitchFamily="34" charset="0"/>
              </a:rPr>
              <a:t>Dividend </a:t>
            </a:r>
            <a:r>
              <a:rPr lang="en-US" sz="1000" b="1" dirty="0">
                <a:solidFill>
                  <a:schemeClr val="tx2">
                    <a:lumMod val="75000"/>
                  </a:schemeClr>
                </a:solidFill>
                <a:latin typeface="Calibri Light" panose="020F0302020204030204" pitchFamily="34" charset="0"/>
                <a:cs typeface="Calibri Light" panose="020F0302020204030204" pitchFamily="34" charset="0"/>
              </a:rPr>
              <a:t>Yield: </a:t>
            </a:r>
            <a:r>
              <a:rPr lang="en-US" sz="1000" b="0" spc="-10" dirty="0">
                <a:solidFill>
                  <a:schemeClr val="tx2">
                    <a:lumMod val="75000"/>
                  </a:schemeClr>
                </a:solidFill>
                <a:latin typeface="Calibri Light" panose="020F0302020204030204" pitchFamily="34" charset="0"/>
                <a:cs typeface="Calibri Light" panose="020F0302020204030204" pitchFamily="34" charset="0"/>
              </a:rPr>
              <a:t>The dividend </a:t>
            </a:r>
            <a:r>
              <a:rPr lang="en-US" sz="1000" b="0" spc="-5" dirty="0">
                <a:solidFill>
                  <a:schemeClr val="tx2">
                    <a:lumMod val="75000"/>
                  </a:schemeClr>
                </a:solidFill>
                <a:latin typeface="Calibri Light" panose="020F0302020204030204" pitchFamily="34" charset="0"/>
                <a:cs typeface="Calibri Light" panose="020F0302020204030204" pitchFamily="34" charset="0"/>
              </a:rPr>
              <a:t>yield </a:t>
            </a:r>
            <a:r>
              <a:rPr lang="en-US" sz="1000" b="0" spc="-10" dirty="0">
                <a:solidFill>
                  <a:schemeClr val="tx2">
                    <a:lumMod val="75000"/>
                  </a:schemeClr>
                </a:solidFill>
                <a:latin typeface="Calibri Light" panose="020F0302020204030204" pitchFamily="34" charset="0"/>
                <a:cs typeface="Calibri Light" panose="020F0302020204030204" pitchFamily="34" charset="0"/>
              </a:rPr>
              <a:t>or dividend-price ratio </a:t>
            </a:r>
            <a:r>
              <a:rPr lang="en-US" sz="1000" b="0" spc="-5" dirty="0">
                <a:solidFill>
                  <a:schemeClr val="tx2">
                    <a:lumMod val="75000"/>
                  </a:schemeClr>
                </a:solidFill>
                <a:latin typeface="Calibri Light" panose="020F0302020204030204" pitchFamily="34" charset="0"/>
                <a:cs typeface="Calibri Light" panose="020F0302020204030204" pitchFamily="34" charset="0"/>
              </a:rPr>
              <a:t>of a </a:t>
            </a:r>
            <a:r>
              <a:rPr lang="en-US" sz="1000" b="0" spc="-10" dirty="0">
                <a:solidFill>
                  <a:schemeClr val="tx2">
                    <a:lumMod val="75000"/>
                  </a:schemeClr>
                </a:solidFill>
                <a:latin typeface="Calibri Light" panose="020F0302020204030204" pitchFamily="34" charset="0"/>
                <a:cs typeface="Calibri Light" panose="020F0302020204030204" pitchFamily="34" charset="0"/>
              </a:rPr>
              <a:t>share </a:t>
            </a:r>
            <a:r>
              <a:rPr lang="en-US" sz="1000" b="0" spc="-5" dirty="0">
                <a:solidFill>
                  <a:schemeClr val="tx2">
                    <a:lumMod val="75000"/>
                  </a:schemeClr>
                </a:solidFill>
                <a:latin typeface="Calibri Light" panose="020F0302020204030204" pitchFamily="34" charset="0"/>
                <a:cs typeface="Calibri Light" panose="020F0302020204030204" pitchFamily="34" charset="0"/>
              </a:rPr>
              <a:t>is </a:t>
            </a:r>
            <a:r>
              <a:rPr lang="en-US" sz="1000" b="0" spc="-10" dirty="0">
                <a:solidFill>
                  <a:schemeClr val="tx2">
                    <a:lumMod val="75000"/>
                  </a:schemeClr>
                </a:solidFill>
                <a:latin typeface="Calibri Light" panose="020F0302020204030204" pitchFamily="34" charset="0"/>
                <a:cs typeface="Calibri Light" panose="020F0302020204030204" pitchFamily="34" charset="0"/>
              </a:rPr>
              <a:t>the dividend </a:t>
            </a:r>
            <a:r>
              <a:rPr lang="en-US" sz="1000" b="0" spc="-5" dirty="0">
                <a:solidFill>
                  <a:schemeClr val="tx2">
                    <a:lumMod val="75000"/>
                  </a:schemeClr>
                </a:solidFill>
                <a:latin typeface="Calibri Light" panose="020F0302020204030204" pitchFamily="34" charset="0"/>
                <a:cs typeface="Calibri Light" panose="020F0302020204030204" pitchFamily="34" charset="0"/>
              </a:rPr>
              <a:t>per share, divided </a:t>
            </a:r>
            <a:r>
              <a:rPr lang="en-US" sz="1000" b="0" spc="-10" dirty="0">
                <a:solidFill>
                  <a:schemeClr val="tx2">
                    <a:lumMod val="75000"/>
                  </a:schemeClr>
                </a:solidFill>
                <a:latin typeface="Calibri Light" panose="020F0302020204030204" pitchFamily="34" charset="0"/>
                <a:cs typeface="Calibri Light" panose="020F0302020204030204" pitchFamily="34" charset="0"/>
              </a:rPr>
              <a:t>by the price </a:t>
            </a:r>
            <a:r>
              <a:rPr lang="en-US" sz="1000" b="0" spc="-5" dirty="0">
                <a:solidFill>
                  <a:schemeClr val="tx2">
                    <a:lumMod val="75000"/>
                  </a:schemeClr>
                </a:solidFill>
                <a:latin typeface="Calibri Light" panose="020F0302020204030204" pitchFamily="34" charset="0"/>
                <a:cs typeface="Calibri Light" panose="020F0302020204030204" pitchFamily="34" charset="0"/>
              </a:rPr>
              <a:t>per share. It is also a </a:t>
            </a:r>
            <a:r>
              <a:rPr lang="en-US" sz="1000" b="0" spc="-10" dirty="0">
                <a:solidFill>
                  <a:schemeClr val="tx2">
                    <a:lumMod val="75000"/>
                  </a:schemeClr>
                </a:solidFill>
                <a:latin typeface="Calibri Light" panose="020F0302020204030204" pitchFamily="34" charset="0"/>
                <a:cs typeface="Calibri Light" panose="020F0302020204030204" pitchFamily="34" charset="0"/>
              </a:rPr>
              <a:t>company's total annual dividend payments </a:t>
            </a:r>
            <a:r>
              <a:rPr lang="en-US" sz="1000" b="0" spc="-5" dirty="0">
                <a:solidFill>
                  <a:schemeClr val="tx2">
                    <a:lumMod val="75000"/>
                  </a:schemeClr>
                </a:solidFill>
                <a:latin typeface="Calibri Light" panose="020F0302020204030204" pitchFamily="34" charset="0"/>
                <a:cs typeface="Calibri Light" panose="020F0302020204030204" pitchFamily="34" charset="0"/>
              </a:rPr>
              <a:t>divided </a:t>
            </a:r>
            <a:r>
              <a:rPr lang="en-US" sz="1000" b="0" spc="-10" dirty="0">
                <a:solidFill>
                  <a:schemeClr val="tx2">
                    <a:lumMod val="75000"/>
                  </a:schemeClr>
                </a:solidFill>
                <a:latin typeface="Calibri Light" panose="020F0302020204030204" pitchFamily="34" charset="0"/>
                <a:cs typeface="Calibri Light" panose="020F0302020204030204" pitchFamily="34" charset="0"/>
              </a:rPr>
              <a:t>by </a:t>
            </a:r>
            <a:r>
              <a:rPr lang="en-US" sz="1000" b="0" spc="-5" dirty="0">
                <a:solidFill>
                  <a:schemeClr val="tx2">
                    <a:lumMod val="75000"/>
                  </a:schemeClr>
                </a:solidFill>
                <a:latin typeface="Calibri Light" panose="020F0302020204030204" pitchFamily="34" charset="0"/>
                <a:cs typeface="Calibri Light" panose="020F0302020204030204" pitchFamily="34" charset="0"/>
              </a:rPr>
              <a:t>its </a:t>
            </a:r>
            <a:r>
              <a:rPr lang="en-US" sz="1000" b="0" spc="-10" dirty="0">
                <a:solidFill>
                  <a:schemeClr val="tx2">
                    <a:lumMod val="75000"/>
                  </a:schemeClr>
                </a:solidFill>
                <a:latin typeface="Calibri Light" panose="020F0302020204030204" pitchFamily="34" charset="0"/>
                <a:cs typeface="Calibri Light" panose="020F0302020204030204" pitchFamily="34" charset="0"/>
              </a:rPr>
              <a:t>market capitalization, </a:t>
            </a:r>
            <a:r>
              <a:rPr lang="en-US" sz="1000" b="0" spc="-5" dirty="0">
                <a:solidFill>
                  <a:schemeClr val="tx2">
                    <a:lumMod val="75000"/>
                  </a:schemeClr>
                </a:solidFill>
                <a:latin typeface="Calibri Light" panose="020F0302020204030204" pitchFamily="34" charset="0"/>
                <a:cs typeface="Calibri Light" panose="020F0302020204030204" pitchFamily="34" charset="0"/>
              </a:rPr>
              <a:t>assuming </a:t>
            </a:r>
            <a:r>
              <a:rPr lang="en-US" sz="1000" b="0" spc="-10" dirty="0">
                <a:solidFill>
                  <a:schemeClr val="tx2">
                    <a:lumMod val="75000"/>
                  </a:schemeClr>
                </a:solidFill>
                <a:latin typeface="Calibri Light" panose="020F0302020204030204" pitchFamily="34" charset="0"/>
                <a:cs typeface="Calibri Light" panose="020F0302020204030204" pitchFamily="34" charset="0"/>
              </a:rPr>
              <a:t>the number of shares </a:t>
            </a:r>
            <a:r>
              <a:rPr lang="en-US" sz="1000" b="0" spc="-5" dirty="0">
                <a:solidFill>
                  <a:schemeClr val="tx2">
                    <a:lumMod val="75000"/>
                  </a:schemeClr>
                </a:solidFill>
                <a:latin typeface="Calibri Light" panose="020F0302020204030204" pitchFamily="34" charset="0"/>
                <a:cs typeface="Calibri Light" panose="020F0302020204030204" pitchFamily="34" charset="0"/>
              </a:rPr>
              <a:t>is </a:t>
            </a:r>
            <a:r>
              <a:rPr lang="en-US" sz="1000" b="0" spc="-10" dirty="0">
                <a:solidFill>
                  <a:schemeClr val="tx2">
                    <a:lumMod val="75000"/>
                  </a:schemeClr>
                </a:solidFill>
                <a:latin typeface="Calibri Light" panose="020F0302020204030204" pitchFamily="34" charset="0"/>
                <a:cs typeface="Calibri Light" panose="020F0302020204030204" pitchFamily="34" charset="0"/>
              </a:rPr>
              <a:t>constant.</a:t>
            </a:r>
          </a:p>
          <a:p>
            <a:pPr marL="0" marR="5080" indent="0" algn="just">
              <a:lnSpc>
                <a:spcPct val="120000"/>
              </a:lnSpc>
              <a:spcBef>
                <a:spcPts val="0"/>
              </a:spcBef>
              <a:spcAft>
                <a:spcPts val="200"/>
              </a:spcAft>
              <a:buNone/>
            </a:pPr>
            <a:r>
              <a:rPr lang="en-US" sz="1000" b="1" spc="-5" dirty="0">
                <a:solidFill>
                  <a:schemeClr val="tx2">
                    <a:lumMod val="75000"/>
                  </a:schemeClr>
                </a:solidFill>
                <a:latin typeface="Calibri Light" panose="020F0302020204030204" pitchFamily="34" charset="0"/>
                <a:cs typeface="Calibri Light" panose="020F0302020204030204" pitchFamily="34" charset="0"/>
              </a:rPr>
              <a:t>Developed Markets:</a:t>
            </a:r>
            <a:r>
              <a:rPr lang="en-US" sz="1000" spc="-5" dirty="0">
                <a:solidFill>
                  <a:schemeClr val="tx2">
                    <a:lumMod val="75000"/>
                  </a:schemeClr>
                </a:solidFill>
                <a:latin typeface="Calibri Light" panose="020F0302020204030204" pitchFamily="34" charset="0"/>
                <a:cs typeface="Calibri Light" panose="020F0302020204030204" pitchFamily="34" charset="0"/>
              </a:rPr>
              <a:t> A country that is most developed in terms of its economy and capital markets. The country must be high income, but this also includes openness to foreign ownership, ease of capital movement, and efficiency of market institutions.</a:t>
            </a:r>
          </a:p>
          <a:p>
            <a:pPr marL="0" marR="5080" indent="0" algn="just">
              <a:lnSpc>
                <a:spcPct val="120000"/>
              </a:lnSpc>
              <a:spcBef>
                <a:spcPts val="0"/>
              </a:spcBef>
              <a:spcAft>
                <a:spcPts val="200"/>
              </a:spcAft>
              <a:buNone/>
            </a:pPr>
            <a:r>
              <a:rPr lang="en-US" b="1" spc="-5" dirty="0">
                <a:solidFill>
                  <a:schemeClr val="tx2">
                    <a:lumMod val="75000"/>
                  </a:schemeClr>
                </a:solidFill>
                <a:latin typeface="Calibri Light" panose="020F0302020204030204" pitchFamily="34" charset="0"/>
                <a:cs typeface="Calibri Light" panose="020F0302020204030204" pitchFamily="34" charset="0"/>
              </a:rPr>
              <a:t>Emerging Markets: </a:t>
            </a:r>
            <a:r>
              <a:rPr lang="en-US" spc="-5" dirty="0">
                <a:solidFill>
                  <a:schemeClr val="tx2">
                    <a:lumMod val="75000"/>
                  </a:schemeClr>
                </a:solidFill>
                <a:latin typeface="Calibri Light" panose="020F0302020204030204" pitchFamily="34" charset="0"/>
                <a:cs typeface="Calibri Light" panose="020F0302020204030204" pitchFamily="34" charset="0"/>
              </a:rPr>
              <a:t>A country that has some characteristics of a developed market but does not fully meet its standards. This includes markets that may become developed markets in the future or were in the past.</a:t>
            </a:r>
          </a:p>
          <a:p>
            <a:pPr marL="0" indent="0" algn="just">
              <a:lnSpc>
                <a:spcPct val="120000"/>
              </a:lnSpc>
              <a:spcBef>
                <a:spcPts val="0"/>
              </a:spcBef>
              <a:spcAft>
                <a:spcPts val="200"/>
              </a:spcAft>
              <a:buNone/>
            </a:pPr>
            <a:r>
              <a:rPr lang="en-US" b="1" spc="-5" dirty="0">
                <a:solidFill>
                  <a:schemeClr val="tx2">
                    <a:lumMod val="75000"/>
                  </a:schemeClr>
                </a:solidFill>
                <a:latin typeface="Calibri Light" panose="020F0302020204030204" pitchFamily="34" charset="0"/>
                <a:cs typeface="Calibri Light" panose="020F0302020204030204" pitchFamily="34" charset="0"/>
              </a:rPr>
              <a:t>Large Cap Stocks: </a:t>
            </a:r>
            <a:r>
              <a:rPr lang="en-US" spc="-5" dirty="0">
                <a:solidFill>
                  <a:schemeClr val="tx2">
                    <a:lumMod val="75000"/>
                  </a:schemeClr>
                </a:solidFill>
                <a:latin typeface="Calibri Light" panose="020F0302020204030204" pitchFamily="34" charset="0"/>
                <a:cs typeface="Calibri Light" panose="020F0302020204030204" pitchFamily="34" charset="0"/>
              </a:rPr>
              <a:t>Shares of publicly traded corporations with a market capitalization of $10 billion or more.</a:t>
            </a:r>
            <a:endParaRPr lang="en-US" sz="1000" b="1" spc="-5" dirty="0">
              <a:solidFill>
                <a:schemeClr val="tx2">
                  <a:lumMod val="75000"/>
                </a:schemeClr>
              </a:solidFill>
              <a:latin typeface="Calibri Light" panose="020F0302020204030204" pitchFamily="34" charset="0"/>
              <a:cs typeface="Calibri Light" panose="020F0302020204030204" pitchFamily="34" charset="0"/>
            </a:endParaRPr>
          </a:p>
          <a:p>
            <a:pPr marL="0" indent="0" algn="just">
              <a:lnSpc>
                <a:spcPct val="120000"/>
              </a:lnSpc>
              <a:spcBef>
                <a:spcPts val="0"/>
              </a:spcBef>
              <a:spcAft>
                <a:spcPts val="200"/>
              </a:spcAft>
              <a:buNone/>
            </a:pPr>
            <a:r>
              <a:rPr lang="en-US" sz="1000" b="1" spc="-5" dirty="0">
                <a:solidFill>
                  <a:schemeClr val="tx2">
                    <a:lumMod val="75000"/>
                  </a:schemeClr>
                </a:solidFill>
                <a:latin typeface="Calibri Light" panose="020F0302020204030204" pitchFamily="34" charset="0"/>
                <a:cs typeface="Calibri Light" panose="020F0302020204030204" pitchFamily="34" charset="0"/>
              </a:rPr>
              <a:t>LTM: </a:t>
            </a:r>
            <a:r>
              <a:rPr lang="en-US" sz="1000" b="0" spc="-10" dirty="0">
                <a:solidFill>
                  <a:schemeClr val="tx2">
                    <a:lumMod val="75000"/>
                  </a:schemeClr>
                </a:solidFill>
                <a:latin typeface="Calibri Light" panose="020F0302020204030204" pitchFamily="34" charset="0"/>
                <a:cs typeface="Calibri Light" panose="020F0302020204030204" pitchFamily="34" charset="0"/>
              </a:rPr>
              <a:t>An acronym </a:t>
            </a:r>
            <a:r>
              <a:rPr lang="en-US" sz="1000" b="0" spc="-5" dirty="0">
                <a:solidFill>
                  <a:schemeClr val="tx2">
                    <a:lumMod val="75000"/>
                  </a:schemeClr>
                </a:solidFill>
                <a:latin typeface="Calibri Light" panose="020F0302020204030204" pitchFamily="34" charset="0"/>
                <a:cs typeface="Calibri Light" panose="020F0302020204030204" pitchFamily="34" charset="0"/>
              </a:rPr>
              <a:t>for "Last </a:t>
            </a:r>
            <a:r>
              <a:rPr lang="en-US" sz="1000" b="0" spc="-10" dirty="0">
                <a:solidFill>
                  <a:schemeClr val="tx2">
                    <a:lumMod val="75000"/>
                  </a:schemeClr>
                </a:solidFill>
                <a:latin typeface="Calibri Light" panose="020F0302020204030204" pitchFamily="34" charset="0"/>
                <a:cs typeface="Calibri Light" panose="020F0302020204030204" pitchFamily="34" charset="0"/>
              </a:rPr>
              <a:t>Twelve Months" or the past one</a:t>
            </a:r>
            <a:r>
              <a:rPr lang="en-US" sz="1000" b="0" spc="45" dirty="0">
                <a:solidFill>
                  <a:schemeClr val="tx2">
                    <a:lumMod val="75000"/>
                  </a:schemeClr>
                </a:solidFill>
                <a:latin typeface="Calibri Light" panose="020F0302020204030204" pitchFamily="34" charset="0"/>
                <a:cs typeface="Calibri Light" panose="020F0302020204030204" pitchFamily="34" charset="0"/>
              </a:rPr>
              <a:t> </a:t>
            </a:r>
            <a:r>
              <a:rPr lang="en-US" sz="1000" b="0" spc="-10" dirty="0">
                <a:solidFill>
                  <a:schemeClr val="tx2">
                    <a:lumMod val="75000"/>
                  </a:schemeClr>
                </a:solidFill>
                <a:latin typeface="Calibri Light" panose="020F0302020204030204" pitchFamily="34" charset="0"/>
                <a:cs typeface="Calibri Light" panose="020F0302020204030204" pitchFamily="34" charset="0"/>
              </a:rPr>
              <a:t>year.</a:t>
            </a:r>
            <a:endParaRPr lang="en-US" sz="1000" dirty="0">
              <a:solidFill>
                <a:schemeClr val="tx2">
                  <a:lumMod val="75000"/>
                </a:schemeClr>
              </a:solidFill>
              <a:latin typeface="Calibri Light" panose="020F0302020204030204" pitchFamily="34" charset="0"/>
              <a:cs typeface="Calibri Light" panose="020F0302020204030204" pitchFamily="34" charset="0"/>
            </a:endParaRPr>
          </a:p>
          <a:p>
            <a:pPr marL="0" marR="5080" indent="0" algn="just">
              <a:lnSpc>
                <a:spcPct val="120000"/>
              </a:lnSpc>
              <a:spcBef>
                <a:spcPts val="0"/>
              </a:spcBef>
              <a:spcAft>
                <a:spcPts val="200"/>
              </a:spcAft>
              <a:buNone/>
            </a:pPr>
            <a:r>
              <a:rPr lang="en-US" sz="1000" b="1" spc="-5" dirty="0">
                <a:solidFill>
                  <a:schemeClr val="tx2">
                    <a:lumMod val="75000"/>
                  </a:schemeClr>
                </a:solidFill>
                <a:latin typeface="Calibri Light" panose="020F0302020204030204" pitchFamily="34" charset="0"/>
                <a:cs typeface="Calibri Light" panose="020F0302020204030204" pitchFamily="34" charset="0"/>
              </a:rPr>
              <a:t>NTM: </a:t>
            </a:r>
            <a:r>
              <a:rPr lang="en-US" sz="1000" b="0" spc="-10" dirty="0">
                <a:solidFill>
                  <a:schemeClr val="tx2">
                    <a:lumMod val="75000"/>
                  </a:schemeClr>
                </a:solidFill>
                <a:latin typeface="Calibri Light" panose="020F0302020204030204" pitchFamily="34" charset="0"/>
                <a:cs typeface="Calibri Light" panose="020F0302020204030204" pitchFamily="34" charset="0"/>
              </a:rPr>
              <a:t>An acronym </a:t>
            </a:r>
            <a:r>
              <a:rPr lang="en-US" sz="1000" b="0" spc="-5" dirty="0">
                <a:solidFill>
                  <a:schemeClr val="tx2">
                    <a:lumMod val="75000"/>
                  </a:schemeClr>
                </a:solidFill>
                <a:latin typeface="Calibri Light" panose="020F0302020204030204" pitchFamily="34" charset="0"/>
                <a:cs typeface="Calibri Light" panose="020F0302020204030204" pitchFamily="34" charset="0"/>
              </a:rPr>
              <a:t>for "Next </a:t>
            </a:r>
            <a:r>
              <a:rPr lang="en-US" sz="1000" b="0" spc="-10" dirty="0">
                <a:solidFill>
                  <a:schemeClr val="tx2">
                    <a:lumMod val="75000"/>
                  </a:schemeClr>
                </a:solidFill>
                <a:latin typeface="Calibri Light" panose="020F0302020204030204" pitchFamily="34" charset="0"/>
                <a:cs typeface="Calibri Light" panose="020F0302020204030204" pitchFamily="34" charset="0"/>
              </a:rPr>
              <a:t>Twelve Months" or the next one</a:t>
            </a:r>
            <a:r>
              <a:rPr lang="en-US" sz="1000" b="0" spc="45" dirty="0">
                <a:solidFill>
                  <a:schemeClr val="tx2">
                    <a:lumMod val="75000"/>
                  </a:schemeClr>
                </a:solidFill>
                <a:latin typeface="Calibri Light" panose="020F0302020204030204" pitchFamily="34" charset="0"/>
                <a:cs typeface="Calibri Light" panose="020F0302020204030204" pitchFamily="34" charset="0"/>
              </a:rPr>
              <a:t> </a:t>
            </a:r>
            <a:r>
              <a:rPr lang="en-US" sz="1000" b="0" spc="-10" dirty="0">
                <a:solidFill>
                  <a:schemeClr val="tx2">
                    <a:lumMod val="75000"/>
                  </a:schemeClr>
                </a:solidFill>
                <a:latin typeface="Calibri Light" panose="020F0302020204030204" pitchFamily="34" charset="0"/>
                <a:cs typeface="Calibri Light" panose="020F0302020204030204" pitchFamily="34" charset="0"/>
              </a:rPr>
              <a:t>year.</a:t>
            </a:r>
            <a:endParaRPr lang="en-US" sz="1000" dirty="0">
              <a:solidFill>
                <a:schemeClr val="tx2">
                  <a:lumMod val="75000"/>
                </a:schemeClr>
              </a:solidFill>
              <a:latin typeface="Calibri Light" panose="020F0302020204030204" pitchFamily="34" charset="0"/>
              <a:cs typeface="Calibri Light" panose="020F0302020204030204" pitchFamily="34" charset="0"/>
            </a:endParaRPr>
          </a:p>
          <a:p>
            <a:pPr marL="0" marR="6350" indent="0" algn="just">
              <a:lnSpc>
                <a:spcPct val="120000"/>
              </a:lnSpc>
              <a:spcBef>
                <a:spcPts val="0"/>
              </a:spcBef>
              <a:spcAft>
                <a:spcPts val="200"/>
              </a:spcAft>
              <a:buNone/>
            </a:pPr>
            <a:r>
              <a:rPr lang="en-US" sz="1000" b="1" dirty="0">
                <a:solidFill>
                  <a:schemeClr val="tx2">
                    <a:lumMod val="75000"/>
                  </a:schemeClr>
                </a:solidFill>
                <a:latin typeface="Calibri Light" panose="020F0302020204030204" pitchFamily="34" charset="0"/>
                <a:cs typeface="Calibri Light" panose="020F0302020204030204" pitchFamily="34" charset="0"/>
              </a:rPr>
              <a:t>Price </a:t>
            </a:r>
            <a:r>
              <a:rPr lang="en-US" sz="1000" b="1" spc="-5" dirty="0">
                <a:solidFill>
                  <a:schemeClr val="tx2">
                    <a:lumMod val="75000"/>
                  </a:schemeClr>
                </a:solidFill>
                <a:latin typeface="Calibri Light" panose="020F0302020204030204" pitchFamily="34" charset="0"/>
                <a:cs typeface="Calibri Light" panose="020F0302020204030204" pitchFamily="34" charset="0"/>
              </a:rPr>
              <a:t>Return: </a:t>
            </a:r>
            <a:r>
              <a:rPr lang="en-US" sz="1000" b="0" spc="-10" dirty="0">
                <a:solidFill>
                  <a:schemeClr val="tx2">
                    <a:lumMod val="75000"/>
                  </a:schemeClr>
                </a:solidFill>
                <a:latin typeface="Calibri Light" panose="020F0302020204030204" pitchFamily="34" charset="0"/>
                <a:cs typeface="Calibri Light" panose="020F0302020204030204" pitchFamily="34" charset="0"/>
              </a:rPr>
              <a:t>The rate </a:t>
            </a:r>
            <a:r>
              <a:rPr lang="en-US" sz="1000" b="0" spc="-5" dirty="0">
                <a:solidFill>
                  <a:schemeClr val="tx2">
                    <a:lumMod val="75000"/>
                  </a:schemeClr>
                </a:solidFill>
                <a:latin typeface="Calibri Light" panose="020F0302020204030204" pitchFamily="34" charset="0"/>
                <a:cs typeface="Calibri Light" panose="020F0302020204030204" pitchFamily="34" charset="0"/>
              </a:rPr>
              <a:t>of </a:t>
            </a:r>
            <a:r>
              <a:rPr lang="en-US" sz="1000" b="0" spc="-10" dirty="0">
                <a:solidFill>
                  <a:schemeClr val="tx2">
                    <a:lumMod val="75000"/>
                  </a:schemeClr>
                </a:solidFill>
                <a:latin typeface="Calibri Light" panose="020F0302020204030204" pitchFamily="34" charset="0"/>
                <a:cs typeface="Calibri Light" panose="020F0302020204030204" pitchFamily="34" charset="0"/>
              </a:rPr>
              <a:t>return on an </a:t>
            </a:r>
            <a:r>
              <a:rPr lang="en-US" sz="1000" b="0" spc="-5" dirty="0">
                <a:solidFill>
                  <a:schemeClr val="tx2">
                    <a:lumMod val="75000"/>
                  </a:schemeClr>
                </a:solidFill>
                <a:latin typeface="Calibri Light" panose="020F0302020204030204" pitchFamily="34" charset="0"/>
                <a:cs typeface="Calibri Light" panose="020F0302020204030204" pitchFamily="34" charset="0"/>
              </a:rPr>
              <a:t>investment </a:t>
            </a:r>
            <a:r>
              <a:rPr lang="en-US" sz="1000" b="0" spc="-10" dirty="0">
                <a:solidFill>
                  <a:schemeClr val="tx2">
                    <a:lumMod val="75000"/>
                  </a:schemeClr>
                </a:solidFill>
                <a:latin typeface="Calibri Light" panose="020F0302020204030204" pitchFamily="34" charset="0"/>
                <a:cs typeface="Calibri Light" panose="020F0302020204030204" pitchFamily="34" charset="0"/>
              </a:rPr>
              <a:t>portfolio, where the return measure takes </a:t>
            </a:r>
            <a:r>
              <a:rPr lang="en-US" sz="1000" b="0" spc="-5" dirty="0">
                <a:solidFill>
                  <a:schemeClr val="tx2">
                    <a:lumMod val="75000"/>
                  </a:schemeClr>
                </a:solidFill>
                <a:latin typeface="Calibri Light" panose="020F0302020204030204" pitchFamily="34" charset="0"/>
                <a:cs typeface="Calibri Light" panose="020F0302020204030204" pitchFamily="34" charset="0"/>
              </a:rPr>
              <a:t>into </a:t>
            </a:r>
            <a:r>
              <a:rPr lang="en-US" sz="1000" b="0" spc="-10" dirty="0">
                <a:solidFill>
                  <a:schemeClr val="tx2">
                    <a:lumMod val="75000"/>
                  </a:schemeClr>
                </a:solidFill>
                <a:latin typeface="Calibri Light" panose="020F0302020204030204" pitchFamily="34" charset="0"/>
                <a:cs typeface="Calibri Light" panose="020F0302020204030204" pitchFamily="34" charset="0"/>
              </a:rPr>
              <a:t>account only the capital appreciation </a:t>
            </a:r>
            <a:r>
              <a:rPr lang="en-US" sz="1000" b="0" spc="-5" dirty="0">
                <a:solidFill>
                  <a:schemeClr val="tx2">
                    <a:lumMod val="75000"/>
                  </a:schemeClr>
                </a:solidFill>
                <a:latin typeface="Calibri Light" panose="020F0302020204030204" pitchFamily="34" charset="0"/>
                <a:cs typeface="Calibri Light" panose="020F0302020204030204" pitchFamily="34" charset="0"/>
              </a:rPr>
              <a:t>of </a:t>
            </a:r>
            <a:r>
              <a:rPr lang="en-US" sz="1000" b="0" spc="-10" dirty="0">
                <a:solidFill>
                  <a:schemeClr val="tx2">
                    <a:lumMod val="75000"/>
                  </a:schemeClr>
                </a:solidFill>
                <a:latin typeface="Calibri Light" panose="020F0302020204030204" pitchFamily="34" charset="0"/>
                <a:cs typeface="Calibri Light" panose="020F0302020204030204" pitchFamily="34" charset="0"/>
              </a:rPr>
              <a:t>the portfolio, not including income </a:t>
            </a:r>
            <a:r>
              <a:rPr lang="en-US" sz="1000" b="0" spc="-5" dirty="0">
                <a:solidFill>
                  <a:schemeClr val="tx2">
                    <a:lumMod val="75000"/>
                  </a:schemeClr>
                </a:solidFill>
                <a:latin typeface="Calibri Light" panose="020F0302020204030204" pitchFamily="34" charset="0"/>
                <a:cs typeface="Calibri Light" panose="020F0302020204030204" pitchFamily="34" charset="0"/>
              </a:rPr>
              <a:t>generated in </a:t>
            </a:r>
            <a:r>
              <a:rPr lang="en-US" sz="1000" b="0" spc="-10" dirty="0">
                <a:solidFill>
                  <a:schemeClr val="tx2">
                    <a:lumMod val="75000"/>
                  </a:schemeClr>
                </a:solidFill>
                <a:latin typeface="Calibri Light" panose="020F0302020204030204" pitchFamily="34" charset="0"/>
                <a:cs typeface="Calibri Light" panose="020F0302020204030204" pitchFamily="34" charset="0"/>
              </a:rPr>
              <a:t>the form </a:t>
            </a:r>
            <a:r>
              <a:rPr lang="en-US" sz="1000" b="0" spc="-5" dirty="0">
                <a:solidFill>
                  <a:schemeClr val="tx2">
                    <a:lumMod val="75000"/>
                  </a:schemeClr>
                </a:solidFill>
                <a:latin typeface="Calibri Light" panose="020F0302020204030204" pitchFamily="34" charset="0"/>
                <a:cs typeface="Calibri Light" panose="020F0302020204030204" pitchFamily="34" charset="0"/>
              </a:rPr>
              <a:t>of interest </a:t>
            </a:r>
            <a:r>
              <a:rPr lang="en-US" sz="1000" b="0" spc="-10" dirty="0">
                <a:solidFill>
                  <a:schemeClr val="tx2">
                    <a:lumMod val="75000"/>
                  </a:schemeClr>
                </a:solidFill>
                <a:latin typeface="Calibri Light" panose="020F0302020204030204" pitchFamily="34" charset="0"/>
                <a:cs typeface="Calibri Light" panose="020F0302020204030204" pitchFamily="34" charset="0"/>
              </a:rPr>
              <a:t>or</a:t>
            </a:r>
            <a:r>
              <a:rPr lang="en-US" sz="1000" b="0" spc="110" dirty="0">
                <a:solidFill>
                  <a:schemeClr val="tx2">
                    <a:lumMod val="75000"/>
                  </a:schemeClr>
                </a:solidFill>
                <a:latin typeface="Calibri Light" panose="020F0302020204030204" pitchFamily="34" charset="0"/>
                <a:cs typeface="Calibri Light" panose="020F0302020204030204" pitchFamily="34" charset="0"/>
              </a:rPr>
              <a:t> </a:t>
            </a:r>
            <a:r>
              <a:rPr lang="en-US" sz="1000" b="0" spc="-5" dirty="0">
                <a:solidFill>
                  <a:schemeClr val="tx2">
                    <a:lumMod val="75000"/>
                  </a:schemeClr>
                </a:solidFill>
                <a:latin typeface="Calibri Light" panose="020F0302020204030204" pitchFamily="34" charset="0"/>
                <a:cs typeface="Calibri Light" panose="020F0302020204030204" pitchFamily="34" charset="0"/>
              </a:rPr>
              <a:t>dividends.</a:t>
            </a:r>
          </a:p>
          <a:p>
            <a:pPr marL="0" marR="6350" indent="0" algn="just">
              <a:lnSpc>
                <a:spcPct val="120000"/>
              </a:lnSpc>
              <a:spcBef>
                <a:spcPts val="0"/>
              </a:spcBef>
              <a:spcAft>
                <a:spcPts val="200"/>
              </a:spcAft>
              <a:buNone/>
            </a:pPr>
            <a:r>
              <a:rPr lang="en-US" sz="1000" b="1" spc="-5" dirty="0">
                <a:solidFill>
                  <a:schemeClr val="tx2">
                    <a:lumMod val="75000"/>
                  </a:schemeClr>
                </a:solidFill>
                <a:latin typeface="Calibri Light" panose="020F0302020204030204" pitchFamily="34" charset="0"/>
                <a:cs typeface="Calibri Light" panose="020F0302020204030204" pitchFamily="34" charset="0"/>
              </a:rPr>
              <a:t>Total Return: </a:t>
            </a:r>
            <a:r>
              <a:rPr lang="en-US" sz="1000" spc="-5" dirty="0">
                <a:solidFill>
                  <a:schemeClr val="tx2">
                    <a:lumMod val="75000"/>
                  </a:schemeClr>
                </a:solidFill>
                <a:latin typeface="Calibri Light" panose="020F0302020204030204" pitchFamily="34" charset="0"/>
                <a:cs typeface="Calibri Light" panose="020F0302020204030204" pitchFamily="34" charset="0"/>
              </a:rPr>
              <a:t>Return on a portfolio of investments including capital appreciation and income received on the portfolio.</a:t>
            </a:r>
          </a:p>
          <a:p>
            <a:pPr marL="0" marR="5080" indent="0" algn="just">
              <a:lnSpc>
                <a:spcPct val="120000"/>
              </a:lnSpc>
              <a:spcBef>
                <a:spcPts val="0"/>
              </a:spcBef>
              <a:spcAft>
                <a:spcPts val="200"/>
              </a:spcAft>
              <a:buNone/>
            </a:pPr>
            <a:r>
              <a:rPr lang="en-US" b="1" spc="-5" dirty="0">
                <a:solidFill>
                  <a:schemeClr val="tx2">
                    <a:lumMod val="75000"/>
                  </a:schemeClr>
                </a:solidFill>
                <a:latin typeface="Calibri Light" panose="020F0302020204030204" pitchFamily="34" charset="0"/>
                <a:cs typeface="Calibri Light" panose="020F0302020204030204" pitchFamily="34" charset="0"/>
              </a:rPr>
              <a:t>Small Cap Stocks: </a:t>
            </a:r>
            <a:r>
              <a:rPr lang="en-US" spc="-5" dirty="0">
                <a:solidFill>
                  <a:schemeClr val="tx2">
                    <a:lumMod val="75000"/>
                  </a:schemeClr>
                </a:solidFill>
                <a:latin typeface="Calibri Light" panose="020F0302020204030204" pitchFamily="34" charset="0"/>
                <a:cs typeface="Calibri Light" panose="020F0302020204030204" pitchFamily="34" charset="0"/>
              </a:rPr>
              <a:t>Shares of publicly traded corporations with a market capitalization of $2 billion or less.</a:t>
            </a:r>
            <a:endParaRPr lang="en-US" sz="1000" b="1" spc="-5" dirty="0">
              <a:solidFill>
                <a:schemeClr val="tx2">
                  <a:lumMod val="75000"/>
                </a:schemeClr>
              </a:solidFill>
              <a:latin typeface="Calibri Light" panose="020F0302020204030204" pitchFamily="34" charset="0"/>
              <a:cs typeface="Calibri Light" panose="020F0302020204030204" pitchFamily="34" charset="0"/>
            </a:endParaRPr>
          </a:p>
          <a:p>
            <a:pPr marL="0" marR="5080" indent="0" algn="just">
              <a:lnSpc>
                <a:spcPct val="120000"/>
              </a:lnSpc>
              <a:spcBef>
                <a:spcPts val="0"/>
              </a:spcBef>
              <a:spcAft>
                <a:spcPts val="200"/>
              </a:spcAft>
              <a:buNone/>
            </a:pPr>
            <a:r>
              <a:rPr lang="en-US" sz="1000" b="1" dirty="0">
                <a:solidFill>
                  <a:schemeClr val="tx2">
                    <a:lumMod val="75000"/>
                  </a:schemeClr>
                </a:solidFill>
                <a:latin typeface="Calibri Light" panose="020F0302020204030204" pitchFamily="34" charset="0"/>
                <a:cs typeface="Calibri Light" panose="020F0302020204030204" pitchFamily="34" charset="0"/>
              </a:rPr>
              <a:t>Standard Deviation:</a:t>
            </a:r>
            <a:r>
              <a:rPr lang="en-US" sz="1000" b="0" dirty="0">
                <a:solidFill>
                  <a:schemeClr val="tx2">
                    <a:lumMod val="75000"/>
                  </a:schemeClr>
                </a:solidFill>
                <a:latin typeface="Calibri Light" panose="020F0302020204030204" pitchFamily="34" charset="0"/>
                <a:cs typeface="Calibri Light" panose="020F0302020204030204" pitchFamily="34" charset="0"/>
              </a:rPr>
              <a:t> </a:t>
            </a:r>
            <a:r>
              <a:rPr lang="en-US" sz="1000" b="0" spc="-5" dirty="0">
                <a:solidFill>
                  <a:schemeClr val="tx2">
                    <a:lumMod val="75000"/>
                  </a:schemeClr>
                </a:solidFill>
                <a:latin typeface="Calibri Light" panose="020F0302020204030204" pitchFamily="34" charset="0"/>
                <a:cs typeface="Calibri Light" panose="020F0302020204030204" pitchFamily="34" charset="0"/>
              </a:rPr>
              <a:t>In statistics, </a:t>
            </a:r>
            <a:r>
              <a:rPr lang="en-US" sz="1000" b="0" spc="-10" dirty="0">
                <a:solidFill>
                  <a:schemeClr val="tx2">
                    <a:lumMod val="75000"/>
                  </a:schemeClr>
                </a:solidFill>
                <a:latin typeface="Calibri Light" panose="020F0302020204030204" pitchFamily="34" charset="0"/>
                <a:cs typeface="Calibri Light" panose="020F0302020204030204" pitchFamily="34" charset="0"/>
              </a:rPr>
              <a:t>the standard deviation </a:t>
            </a:r>
            <a:r>
              <a:rPr lang="en-US" sz="1000" b="0" spc="-5" dirty="0">
                <a:solidFill>
                  <a:schemeClr val="tx2">
                    <a:lumMod val="75000"/>
                  </a:schemeClr>
                </a:solidFill>
                <a:latin typeface="Calibri Light" panose="020F0302020204030204" pitchFamily="34" charset="0"/>
                <a:cs typeface="Calibri Light" panose="020F0302020204030204" pitchFamily="34" charset="0"/>
              </a:rPr>
              <a:t>is a </a:t>
            </a:r>
            <a:r>
              <a:rPr lang="en-US" sz="1000" b="0" spc="-10" dirty="0">
                <a:solidFill>
                  <a:schemeClr val="tx2">
                    <a:lumMod val="75000"/>
                  </a:schemeClr>
                </a:solidFill>
                <a:latin typeface="Calibri Light" panose="020F0302020204030204" pitchFamily="34" charset="0"/>
                <a:cs typeface="Calibri Light" panose="020F0302020204030204" pitchFamily="34" charset="0"/>
              </a:rPr>
              <a:t>measure </a:t>
            </a:r>
            <a:r>
              <a:rPr lang="en-US" sz="1000" b="0" spc="-5" dirty="0">
                <a:solidFill>
                  <a:schemeClr val="tx2">
                    <a:lumMod val="75000"/>
                  </a:schemeClr>
                </a:solidFill>
                <a:latin typeface="Calibri Light" panose="020F0302020204030204" pitchFamily="34" charset="0"/>
                <a:cs typeface="Calibri Light" panose="020F0302020204030204" pitchFamily="34" charset="0"/>
              </a:rPr>
              <a:t>of </a:t>
            </a:r>
            <a:r>
              <a:rPr lang="en-US" sz="1000" b="0" spc="-10" dirty="0">
                <a:solidFill>
                  <a:schemeClr val="tx2">
                    <a:lumMod val="75000"/>
                  </a:schemeClr>
                </a:solidFill>
                <a:latin typeface="Calibri Light" panose="020F0302020204030204" pitchFamily="34" charset="0"/>
                <a:cs typeface="Calibri Light" panose="020F0302020204030204" pitchFamily="34" charset="0"/>
              </a:rPr>
              <a:t>the amount </a:t>
            </a:r>
            <a:r>
              <a:rPr lang="en-US" sz="1000" b="0" spc="-5" dirty="0">
                <a:solidFill>
                  <a:schemeClr val="tx2">
                    <a:lumMod val="75000"/>
                  </a:schemeClr>
                </a:solidFill>
                <a:latin typeface="Calibri Light" panose="020F0302020204030204" pitchFamily="34" charset="0"/>
                <a:cs typeface="Calibri Light" panose="020F0302020204030204" pitchFamily="34" charset="0"/>
              </a:rPr>
              <a:t>of </a:t>
            </a:r>
            <a:r>
              <a:rPr lang="en-US" sz="1000" b="0" spc="-10" dirty="0">
                <a:solidFill>
                  <a:schemeClr val="tx2">
                    <a:lumMod val="75000"/>
                  </a:schemeClr>
                </a:solidFill>
                <a:latin typeface="Calibri Light" panose="020F0302020204030204" pitchFamily="34" charset="0"/>
                <a:cs typeface="Calibri Light" panose="020F0302020204030204" pitchFamily="34" charset="0"/>
              </a:rPr>
              <a:t>variation or </a:t>
            </a:r>
            <a:r>
              <a:rPr lang="en-US" sz="1000" b="0" spc="-5" dirty="0">
                <a:solidFill>
                  <a:schemeClr val="tx2">
                    <a:lumMod val="75000"/>
                  </a:schemeClr>
                </a:solidFill>
                <a:latin typeface="Calibri Light" panose="020F0302020204030204" pitchFamily="34" charset="0"/>
                <a:cs typeface="Calibri Light" panose="020F0302020204030204" pitchFamily="34" charset="0"/>
              </a:rPr>
              <a:t>dispersion of a set </a:t>
            </a:r>
            <a:r>
              <a:rPr lang="en-US" sz="1000" b="0" spc="-10" dirty="0">
                <a:solidFill>
                  <a:schemeClr val="tx2">
                    <a:lumMod val="75000"/>
                  </a:schemeClr>
                </a:solidFill>
                <a:latin typeface="Calibri Light" panose="020F0302020204030204" pitchFamily="34" charset="0"/>
                <a:cs typeface="Calibri Light" panose="020F0302020204030204" pitchFamily="34" charset="0"/>
              </a:rPr>
              <a:t>of </a:t>
            </a:r>
            <a:r>
              <a:rPr lang="en-US" sz="1000" b="0" spc="-5" dirty="0">
                <a:solidFill>
                  <a:schemeClr val="tx2">
                    <a:lumMod val="75000"/>
                  </a:schemeClr>
                </a:solidFill>
                <a:latin typeface="Calibri Light" panose="020F0302020204030204" pitchFamily="34" charset="0"/>
                <a:cs typeface="Calibri Light" panose="020F0302020204030204" pitchFamily="34" charset="0"/>
              </a:rPr>
              <a:t>values. A low </a:t>
            </a:r>
            <a:r>
              <a:rPr lang="en-US" sz="1000" b="0" spc="-10" dirty="0">
                <a:solidFill>
                  <a:schemeClr val="tx2">
                    <a:lumMod val="75000"/>
                  </a:schemeClr>
                </a:solidFill>
                <a:latin typeface="Calibri Light" panose="020F0302020204030204" pitchFamily="34" charset="0"/>
                <a:cs typeface="Calibri Light" panose="020F0302020204030204" pitchFamily="34" charset="0"/>
              </a:rPr>
              <a:t>standard deviation indicates the </a:t>
            </a:r>
            <a:r>
              <a:rPr lang="en-US" sz="1000" b="0" spc="-5" dirty="0">
                <a:solidFill>
                  <a:schemeClr val="tx2">
                    <a:lumMod val="75000"/>
                  </a:schemeClr>
                </a:solidFill>
                <a:latin typeface="Calibri Light" panose="020F0302020204030204" pitchFamily="34" charset="0"/>
                <a:cs typeface="Calibri Light" panose="020F0302020204030204" pitchFamily="34" charset="0"/>
              </a:rPr>
              <a:t>values </a:t>
            </a:r>
            <a:r>
              <a:rPr lang="en-US" sz="1000" b="0" spc="-10" dirty="0">
                <a:solidFill>
                  <a:schemeClr val="tx2">
                    <a:lumMod val="75000"/>
                  </a:schemeClr>
                </a:solidFill>
                <a:latin typeface="Calibri Light" panose="020F0302020204030204" pitchFamily="34" charset="0"/>
                <a:cs typeface="Calibri Light" panose="020F0302020204030204" pitchFamily="34" charset="0"/>
              </a:rPr>
              <a:t>tend to be </a:t>
            </a:r>
            <a:r>
              <a:rPr lang="en-US" sz="1000" b="0" spc="-5" dirty="0">
                <a:solidFill>
                  <a:schemeClr val="tx2">
                    <a:lumMod val="75000"/>
                  </a:schemeClr>
                </a:solidFill>
                <a:latin typeface="Calibri Light" panose="020F0302020204030204" pitchFamily="34" charset="0"/>
                <a:cs typeface="Calibri Light" panose="020F0302020204030204" pitchFamily="34" charset="0"/>
              </a:rPr>
              <a:t>close </a:t>
            </a:r>
            <a:r>
              <a:rPr lang="en-US" sz="1000" b="0" spc="-10" dirty="0">
                <a:solidFill>
                  <a:schemeClr val="tx2">
                    <a:lumMod val="75000"/>
                  </a:schemeClr>
                </a:solidFill>
                <a:latin typeface="Calibri Light" panose="020F0302020204030204" pitchFamily="34" charset="0"/>
                <a:cs typeface="Calibri Light" panose="020F0302020204030204" pitchFamily="34" charset="0"/>
              </a:rPr>
              <a:t>to the historical average </a:t>
            </a:r>
            <a:r>
              <a:rPr lang="en-US" sz="1000" b="0" spc="-5" dirty="0">
                <a:solidFill>
                  <a:schemeClr val="tx2">
                    <a:lumMod val="75000"/>
                  </a:schemeClr>
                </a:solidFill>
                <a:latin typeface="Calibri Light" panose="020F0302020204030204" pitchFamily="34" charset="0"/>
                <a:cs typeface="Calibri Light" panose="020F0302020204030204" pitchFamily="34" charset="0"/>
              </a:rPr>
              <a:t>of </a:t>
            </a:r>
            <a:r>
              <a:rPr lang="en-US" sz="1000" b="0" spc="-10" dirty="0">
                <a:solidFill>
                  <a:schemeClr val="tx2">
                    <a:lumMod val="75000"/>
                  </a:schemeClr>
                </a:solidFill>
                <a:latin typeface="Calibri Light" panose="020F0302020204030204" pitchFamily="34" charset="0"/>
                <a:cs typeface="Calibri Light" panose="020F0302020204030204" pitchFamily="34" charset="0"/>
              </a:rPr>
              <a:t>the data </a:t>
            </a:r>
            <a:r>
              <a:rPr lang="en-US" sz="1000" b="0" spc="-5" dirty="0">
                <a:solidFill>
                  <a:schemeClr val="tx2">
                    <a:lumMod val="75000"/>
                  </a:schemeClr>
                </a:solidFill>
                <a:latin typeface="Calibri Light" panose="020F0302020204030204" pitchFamily="34" charset="0"/>
                <a:cs typeface="Calibri Light" panose="020F0302020204030204" pitchFamily="34" charset="0"/>
              </a:rPr>
              <a:t>set, while a high </a:t>
            </a:r>
            <a:r>
              <a:rPr lang="en-US" sz="1000" b="0" spc="-10" dirty="0">
                <a:solidFill>
                  <a:schemeClr val="tx2">
                    <a:lumMod val="75000"/>
                  </a:schemeClr>
                </a:solidFill>
                <a:latin typeface="Calibri Light" panose="020F0302020204030204" pitchFamily="34" charset="0"/>
                <a:cs typeface="Calibri Light" panose="020F0302020204030204" pitchFamily="34" charset="0"/>
              </a:rPr>
              <a:t>standard deviation indicates the current value </a:t>
            </a:r>
            <a:r>
              <a:rPr lang="en-US" sz="1000" b="0" spc="-5" dirty="0">
                <a:solidFill>
                  <a:schemeClr val="tx2">
                    <a:lumMod val="75000"/>
                  </a:schemeClr>
                </a:solidFill>
                <a:latin typeface="Calibri Light" panose="020F0302020204030204" pitchFamily="34" charset="0"/>
                <a:cs typeface="Calibri Light" panose="020F0302020204030204" pitchFamily="34" charset="0"/>
              </a:rPr>
              <a:t>is </a:t>
            </a:r>
            <a:r>
              <a:rPr lang="en-US" sz="1000" b="0" spc="-10" dirty="0">
                <a:solidFill>
                  <a:schemeClr val="tx2">
                    <a:lumMod val="75000"/>
                  </a:schemeClr>
                </a:solidFill>
                <a:latin typeface="Calibri Light" panose="020F0302020204030204" pitchFamily="34" charset="0"/>
                <a:cs typeface="Calibri Light" panose="020F0302020204030204" pitchFamily="34" charset="0"/>
              </a:rPr>
              <a:t>outside </a:t>
            </a:r>
            <a:r>
              <a:rPr lang="en-US" sz="1000" b="0" spc="-5" dirty="0">
                <a:solidFill>
                  <a:schemeClr val="tx2">
                    <a:lumMod val="75000"/>
                  </a:schemeClr>
                </a:solidFill>
                <a:latin typeface="Calibri Light" panose="020F0302020204030204" pitchFamily="34" charset="0"/>
                <a:cs typeface="Calibri Light" panose="020F0302020204030204" pitchFamily="34" charset="0"/>
              </a:rPr>
              <a:t>of </a:t>
            </a:r>
            <a:r>
              <a:rPr lang="en-US" sz="1000" b="0" spc="-10" dirty="0">
                <a:solidFill>
                  <a:schemeClr val="tx2">
                    <a:lumMod val="75000"/>
                  </a:schemeClr>
                </a:solidFill>
                <a:latin typeface="Calibri Light" panose="020F0302020204030204" pitchFamily="34" charset="0"/>
                <a:cs typeface="Calibri Light" panose="020F0302020204030204" pitchFamily="34" charset="0"/>
              </a:rPr>
              <a:t>the historical average</a:t>
            </a:r>
            <a:r>
              <a:rPr lang="en-US" sz="1000" b="0" spc="110" dirty="0">
                <a:solidFill>
                  <a:schemeClr val="tx2">
                    <a:lumMod val="75000"/>
                  </a:schemeClr>
                </a:solidFill>
                <a:latin typeface="Calibri Light" panose="020F0302020204030204" pitchFamily="34" charset="0"/>
                <a:cs typeface="Calibri Light" panose="020F0302020204030204" pitchFamily="34" charset="0"/>
              </a:rPr>
              <a:t> </a:t>
            </a:r>
            <a:r>
              <a:rPr lang="en-US" sz="1000" b="0" spc="-5" dirty="0">
                <a:solidFill>
                  <a:schemeClr val="tx2">
                    <a:lumMod val="75000"/>
                  </a:schemeClr>
                </a:solidFill>
                <a:latin typeface="Calibri Light" panose="020F0302020204030204" pitchFamily="34" charset="0"/>
                <a:cs typeface="Calibri Light" panose="020F0302020204030204" pitchFamily="34" charset="0"/>
              </a:rPr>
              <a:t>range.</a:t>
            </a:r>
          </a:p>
          <a:p>
            <a:pPr marL="0" marR="5080" indent="0" algn="just">
              <a:lnSpc>
                <a:spcPct val="120000"/>
              </a:lnSpc>
              <a:spcBef>
                <a:spcPts val="0"/>
              </a:spcBef>
              <a:spcAft>
                <a:spcPts val="200"/>
              </a:spcAft>
              <a:buNone/>
            </a:pPr>
            <a:r>
              <a:rPr lang="en-US" sz="1000" b="1" dirty="0">
                <a:solidFill>
                  <a:schemeClr val="tx2">
                    <a:lumMod val="75000"/>
                  </a:schemeClr>
                </a:solidFill>
                <a:latin typeface="Calibri Light" panose="020F0302020204030204" pitchFamily="34" charset="0"/>
                <a:cs typeface="Calibri Light" panose="020F0302020204030204" pitchFamily="34" charset="0"/>
              </a:rPr>
              <a:t>CBOE Volatility Index (VIX):</a:t>
            </a:r>
            <a:r>
              <a:rPr lang="en-US" sz="1000" dirty="0">
                <a:solidFill>
                  <a:schemeClr val="tx2">
                    <a:lumMod val="75000"/>
                  </a:schemeClr>
                </a:solidFill>
                <a:latin typeface="Calibri Light" panose="020F0302020204030204" pitchFamily="34" charset="0"/>
                <a:cs typeface="Calibri Light" panose="020F0302020204030204" pitchFamily="34" charset="0"/>
              </a:rPr>
              <a:t> Measures the market's expectations of future volatility and is based on S&amp;P 500 options activity.</a:t>
            </a:r>
          </a:p>
        </p:txBody>
      </p:sp>
      <p:sp>
        <p:nvSpPr>
          <p:cNvPr id="4" name="Footer Placeholder 3">
            <a:extLst>
              <a:ext uri="{FF2B5EF4-FFF2-40B4-BE49-F238E27FC236}">
                <a16:creationId xmlns:a16="http://schemas.microsoft.com/office/drawing/2014/main" id="{77AF350E-B807-4D5B-A5C6-98E5F4F4B991}"/>
              </a:ext>
            </a:extLst>
          </p:cNvPr>
          <p:cNvSpPr>
            <a:spLocks noGrp="1"/>
          </p:cNvSpPr>
          <p:nvPr>
            <p:ph type="ftr" sz="quarter" idx="11"/>
          </p:nvPr>
        </p:nvSpPr>
        <p:spPr/>
        <p:txBody>
          <a:bodyPr/>
          <a:lstStyle/>
          <a:p>
            <a:r>
              <a:rPr lang="en-US" dirty="0"/>
              <a:t>Please see disclosures at end of presentation</a:t>
            </a:r>
          </a:p>
        </p:txBody>
      </p:sp>
      <p:sp>
        <p:nvSpPr>
          <p:cNvPr id="5" name="Slide Number Placeholder 4">
            <a:extLst>
              <a:ext uri="{FF2B5EF4-FFF2-40B4-BE49-F238E27FC236}">
                <a16:creationId xmlns:a16="http://schemas.microsoft.com/office/drawing/2014/main" id="{C77A4478-E3D2-4F37-B87E-D1455896CBAE}"/>
              </a:ext>
            </a:extLst>
          </p:cNvPr>
          <p:cNvSpPr>
            <a:spLocks noGrp="1"/>
          </p:cNvSpPr>
          <p:nvPr>
            <p:ph type="sldNum" sz="quarter" idx="12"/>
          </p:nvPr>
        </p:nvSpPr>
        <p:spPr/>
        <p:txBody>
          <a:bodyPr/>
          <a:lstStyle/>
          <a:p>
            <a:fld id="{4735EAAA-B711-442E-BC3F-5F3F79FBF2EF}" type="slidenum">
              <a:rPr lang="en-US" smtClean="0"/>
              <a:t>26</a:t>
            </a:fld>
            <a:endParaRPr lang="en-US" dirty="0"/>
          </a:p>
        </p:txBody>
      </p:sp>
    </p:spTree>
    <p:extLst>
      <p:ext uri="{BB962C8B-B14F-4D97-AF65-F5344CB8AC3E}">
        <p14:creationId xmlns:p14="http://schemas.microsoft.com/office/powerpoint/2010/main" val="5070481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5763A-1F4B-4435-BC46-38FAC7ECF442}"/>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Disclosures and Legal Notice</a:t>
            </a:r>
          </a:p>
        </p:txBody>
      </p:sp>
      <p:sp>
        <p:nvSpPr>
          <p:cNvPr id="3" name="Content Placeholder 2">
            <a:extLst>
              <a:ext uri="{FF2B5EF4-FFF2-40B4-BE49-F238E27FC236}">
                <a16:creationId xmlns:a16="http://schemas.microsoft.com/office/drawing/2014/main" id="{CE38CD24-81E3-4768-81DE-610C1AA8067C}"/>
              </a:ext>
            </a:extLst>
          </p:cNvPr>
          <p:cNvSpPr>
            <a:spLocks noGrp="1"/>
          </p:cNvSpPr>
          <p:nvPr>
            <p:ph idx="1"/>
          </p:nvPr>
        </p:nvSpPr>
        <p:spPr>
          <a:xfrm>
            <a:off x="242824" y="875699"/>
            <a:ext cx="8698453" cy="5112355"/>
          </a:xfrm>
        </p:spPr>
        <p:txBody>
          <a:bodyPr>
            <a:normAutofit/>
          </a:bodyPr>
          <a:lstStyle/>
          <a:p>
            <a:pPr marL="0" indent="0" algn="just">
              <a:buNone/>
            </a:pPr>
            <a:r>
              <a:rPr lang="en-US" b="1" dirty="0"/>
              <a:t>Insert Your Firm’s Disclosures Here </a:t>
            </a:r>
            <a:r>
              <a:rPr lang="en-US" dirty="0"/>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a:p>
            <a:pPr marL="0" indent="0" algn="just">
              <a:buNone/>
            </a:pPr>
            <a:r>
              <a:rPr lang="en-US" dirty="0"/>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a:p>
            <a:pPr marL="0" indent="0" algn="just">
              <a:buNone/>
            </a:pPr>
            <a:r>
              <a:rPr lang="en-US" dirty="0"/>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adipiscing elit, sed do eiusmod tempor incididunt ut labore et dolore magna aliqua. Ut enim ad minim veniam, quis nostrud exercitation ullamco laboris nisi ut aliquip ex ea.</a:t>
            </a:r>
          </a:p>
        </p:txBody>
      </p:sp>
      <p:sp>
        <p:nvSpPr>
          <p:cNvPr id="4" name="Footer Placeholder 3">
            <a:extLst>
              <a:ext uri="{FF2B5EF4-FFF2-40B4-BE49-F238E27FC236}">
                <a16:creationId xmlns:a16="http://schemas.microsoft.com/office/drawing/2014/main" id="{77AF350E-B807-4D5B-A5C6-98E5F4F4B991}"/>
              </a:ext>
            </a:extLst>
          </p:cNvPr>
          <p:cNvSpPr>
            <a:spLocks noGrp="1"/>
          </p:cNvSpPr>
          <p:nvPr>
            <p:ph type="ftr" sz="quarter" idx="11"/>
          </p:nvPr>
        </p:nvSpPr>
        <p:spPr/>
        <p:txBody>
          <a:bodyPr/>
          <a:lstStyle/>
          <a:p>
            <a:r>
              <a:rPr lang="en-US" dirty="0"/>
              <a:t>Please see disclosures at end of presentation</a:t>
            </a:r>
          </a:p>
        </p:txBody>
      </p:sp>
      <p:sp>
        <p:nvSpPr>
          <p:cNvPr id="5" name="Slide Number Placeholder 4">
            <a:extLst>
              <a:ext uri="{FF2B5EF4-FFF2-40B4-BE49-F238E27FC236}">
                <a16:creationId xmlns:a16="http://schemas.microsoft.com/office/drawing/2014/main" id="{C77A4478-E3D2-4F37-B87E-D1455896CBAE}"/>
              </a:ext>
            </a:extLst>
          </p:cNvPr>
          <p:cNvSpPr>
            <a:spLocks noGrp="1"/>
          </p:cNvSpPr>
          <p:nvPr>
            <p:ph type="sldNum" sz="quarter" idx="12"/>
          </p:nvPr>
        </p:nvSpPr>
        <p:spPr/>
        <p:txBody>
          <a:bodyPr/>
          <a:lstStyle/>
          <a:p>
            <a:fld id="{4735EAAA-B711-442E-BC3F-5F3F79FBF2EF}" type="slidenum">
              <a:rPr lang="en-US" smtClean="0"/>
              <a:t>27</a:t>
            </a:fld>
            <a:endParaRPr lang="en-US" dirty="0"/>
          </a:p>
        </p:txBody>
      </p:sp>
    </p:spTree>
    <p:extLst>
      <p:ext uri="{BB962C8B-B14F-4D97-AF65-F5344CB8AC3E}">
        <p14:creationId xmlns:p14="http://schemas.microsoft.com/office/powerpoint/2010/main" val="3058187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F89DC9-5DD6-4BD1-B527-49213B2A5403}"/>
              </a:ext>
            </a:extLst>
          </p:cNvPr>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a:extLst>
              <a:ext uri="{FF2B5EF4-FFF2-40B4-BE49-F238E27FC236}">
                <a16:creationId xmlns:a16="http://schemas.microsoft.com/office/drawing/2014/main" id="{C4B4B8CB-D229-4B59-A16B-A9874250B37B}"/>
              </a:ext>
            </a:extLst>
          </p:cNvPr>
          <p:cNvSpPr txBox="1">
            <a:spLocks/>
          </p:cNvSpPr>
          <p:nvPr/>
        </p:nvSpPr>
        <p:spPr>
          <a:xfrm>
            <a:off x="415636" y="2054852"/>
            <a:ext cx="7772400" cy="149981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pPr>
              <a:spcAft>
                <a:spcPts val="1800"/>
              </a:spcAft>
            </a:pPr>
            <a:r>
              <a:rPr lang="en-US" sz="3200" b="1" dirty="0">
                <a:solidFill>
                  <a:schemeClr val="tx2">
                    <a:lumMod val="75000"/>
                  </a:schemeClr>
                </a:solidFill>
                <a:latin typeface="Century Gothic" panose="020B0502020202020204" pitchFamily="34" charset="0"/>
                <a:ea typeface="Cambria" panose="02040503050406030204" pitchFamily="18" charset="0"/>
              </a:rPr>
              <a:t>Asset Allocation &amp; Financial Planning</a:t>
            </a:r>
          </a:p>
          <a:p>
            <a:pPr>
              <a:spcAft>
                <a:spcPts val="1800"/>
              </a:spcAft>
            </a:pPr>
            <a:r>
              <a:rPr lang="en-US" sz="2200" dirty="0">
                <a:solidFill>
                  <a:schemeClr val="tx2">
                    <a:lumMod val="75000"/>
                  </a:schemeClr>
                </a:solidFill>
                <a:latin typeface="Century Gothic" panose="020B0502020202020204" pitchFamily="34" charset="0"/>
              </a:rPr>
              <a:t>4Q 2022 Update</a:t>
            </a:r>
          </a:p>
          <a:p>
            <a:pPr>
              <a:spcAft>
                <a:spcPts val="1800"/>
              </a:spcAft>
            </a:pPr>
            <a:r>
              <a:rPr lang="en-US" sz="1200" dirty="0">
                <a:solidFill>
                  <a:schemeClr val="tx2">
                    <a:lumMod val="75000"/>
                  </a:schemeClr>
                </a:solidFill>
                <a:latin typeface="Century Gothic" panose="020B0502020202020204" pitchFamily="34" charset="0"/>
              </a:rPr>
              <a:t>As of October 1, 2022</a:t>
            </a:r>
            <a:endParaRPr lang="en-US" sz="1200" b="1" dirty="0">
              <a:solidFill>
                <a:schemeClr val="tx2">
                  <a:lumMod val="75000"/>
                </a:schemeClr>
              </a:solidFill>
              <a:latin typeface="Century Gothic" panose="020B0502020202020204" pitchFamily="34" charset="0"/>
              <a:ea typeface="Cambria" panose="02040503050406030204" pitchFamily="18" charset="0"/>
            </a:endParaRPr>
          </a:p>
        </p:txBody>
      </p:sp>
      <p:sp>
        <p:nvSpPr>
          <p:cNvPr id="9" name="object 4">
            <a:extLst>
              <a:ext uri="{FF2B5EF4-FFF2-40B4-BE49-F238E27FC236}">
                <a16:creationId xmlns:a16="http://schemas.microsoft.com/office/drawing/2014/main" id="{9B8F6852-2C1C-42FA-A89B-BC5A1030114C}"/>
              </a:ext>
            </a:extLst>
          </p:cNvPr>
          <p:cNvSpPr/>
          <p:nvPr/>
        </p:nvSpPr>
        <p:spPr>
          <a:xfrm>
            <a:off x="415636" y="1481287"/>
            <a:ext cx="8312728" cy="152401"/>
          </a:xfrm>
          <a:custGeom>
            <a:avLst/>
            <a:gdLst/>
            <a:ahLst/>
            <a:cxnLst/>
            <a:rect l="l" t="t" r="r" b="b"/>
            <a:pathLst>
              <a:path w="9072245" h="147955">
                <a:moveTo>
                  <a:pt x="0" y="147827"/>
                </a:moveTo>
                <a:lnTo>
                  <a:pt x="9072118" y="147827"/>
                </a:lnTo>
                <a:lnTo>
                  <a:pt x="9072118" y="0"/>
                </a:lnTo>
                <a:lnTo>
                  <a:pt x="0" y="0"/>
                </a:lnTo>
                <a:lnTo>
                  <a:pt x="0" y="147827"/>
                </a:lnTo>
                <a:close/>
              </a:path>
            </a:pathLst>
          </a:custGeom>
          <a:solidFill>
            <a:schemeClr val="accent5">
              <a:lumMod val="75000"/>
            </a:schemeClr>
          </a:solidFill>
        </p:spPr>
        <p:txBody>
          <a:bodyPr wrap="square" lIns="0" tIns="0" rIns="0" bIns="0" rtlCol="0"/>
          <a:lstStyle/>
          <a:p>
            <a:endParaRPr dirty="0"/>
          </a:p>
        </p:txBody>
      </p:sp>
      <p:pic>
        <p:nvPicPr>
          <p:cNvPr id="10" name="Picture 9">
            <a:extLst>
              <a:ext uri="{FF2B5EF4-FFF2-40B4-BE49-F238E27FC236}">
                <a16:creationId xmlns:a16="http://schemas.microsoft.com/office/drawing/2014/main" id="{1C72F3E4-9724-4A28-A2FE-B4BD1F2612D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461677" y="134487"/>
            <a:ext cx="2262748" cy="908250"/>
          </a:xfrm>
          <a:prstGeom prst="rect">
            <a:avLst/>
          </a:prstGeom>
        </p:spPr>
      </p:pic>
      <p:sp>
        <p:nvSpPr>
          <p:cNvPr id="11" name="Title 1">
            <a:extLst>
              <a:ext uri="{FF2B5EF4-FFF2-40B4-BE49-F238E27FC236}">
                <a16:creationId xmlns:a16="http://schemas.microsoft.com/office/drawing/2014/main" id="{B51C4A1B-767C-444D-96D1-5CD0F3504FA1}"/>
              </a:ext>
            </a:extLst>
          </p:cNvPr>
          <p:cNvSpPr txBox="1">
            <a:spLocks/>
          </p:cNvSpPr>
          <p:nvPr/>
        </p:nvSpPr>
        <p:spPr>
          <a:xfrm>
            <a:off x="685800" y="6377265"/>
            <a:ext cx="7772400" cy="34624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pPr algn="r">
              <a:spcAft>
                <a:spcPts val="1800"/>
              </a:spcAft>
            </a:pPr>
            <a:r>
              <a:rPr lang="en-US" sz="1400" dirty="0">
                <a:solidFill>
                  <a:schemeClr val="tx2">
                    <a:lumMod val="75000"/>
                  </a:schemeClr>
                </a:solidFill>
                <a:latin typeface="Century Gothic" panose="020B0502020202020204" pitchFamily="34" charset="0"/>
                <a:ea typeface="Cambria" panose="02040503050406030204" pitchFamily="18" charset="0"/>
              </a:rPr>
              <a:t>www.website.com</a:t>
            </a:r>
          </a:p>
        </p:txBody>
      </p:sp>
    </p:spTree>
    <p:extLst>
      <p:ext uri="{BB962C8B-B14F-4D97-AF65-F5344CB8AC3E}">
        <p14:creationId xmlns:p14="http://schemas.microsoft.com/office/powerpoint/2010/main" val="596555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6E232-60FD-41C3-A9B9-815A3BDE35BA}"/>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Table of Contents</a:t>
            </a:r>
          </a:p>
        </p:txBody>
      </p:sp>
      <p:sp>
        <p:nvSpPr>
          <p:cNvPr id="3" name="Content Placeholder 2">
            <a:extLst>
              <a:ext uri="{FF2B5EF4-FFF2-40B4-BE49-F238E27FC236}">
                <a16:creationId xmlns:a16="http://schemas.microsoft.com/office/drawing/2014/main" id="{EEB4639F-CCAB-4147-B63E-CD276AE61035}"/>
              </a:ext>
            </a:extLst>
          </p:cNvPr>
          <p:cNvSpPr>
            <a:spLocks noGrp="1"/>
          </p:cNvSpPr>
          <p:nvPr>
            <p:ph sz="half" idx="1"/>
          </p:nvPr>
        </p:nvSpPr>
        <p:spPr>
          <a:xfrm>
            <a:off x="609600" y="882315"/>
            <a:ext cx="5646821" cy="5173580"/>
          </a:xfrm>
        </p:spPr>
        <p:txBody>
          <a:bodyPr>
            <a:noAutofit/>
          </a:bodyPr>
          <a:lstStyle/>
          <a:p>
            <a:pPr marL="0" indent="0">
              <a:lnSpc>
                <a:spcPct val="130000"/>
              </a:lnSpc>
              <a:spcBef>
                <a:spcPts val="0"/>
              </a:spcBef>
              <a:buNone/>
              <a:tabLst>
                <a:tab pos="512763" algn="l"/>
              </a:tabLst>
            </a:pPr>
            <a:r>
              <a:rPr lang="en-US" sz="1100" b="1" dirty="0">
                <a:solidFill>
                  <a:schemeClr val="tx2">
                    <a:lumMod val="75000"/>
                  </a:schemeClr>
                </a:solidFill>
                <a:latin typeface="Century Gothic" panose="020B0502020202020204" pitchFamily="34" charset="0"/>
              </a:rPr>
              <a:t>Market History</a:t>
            </a:r>
          </a:p>
          <a:p>
            <a:pPr marL="168275" indent="0">
              <a:lnSpc>
                <a:spcPct val="130000"/>
              </a:lnSpc>
              <a:spcBef>
                <a:spcPts val="0"/>
              </a:spcBef>
              <a:buNone/>
              <a:tabLst>
                <a:tab pos="512763" algn="l"/>
              </a:tabLst>
            </a:pPr>
            <a:r>
              <a:rPr lang="en-US" sz="1100" dirty="0">
                <a:solidFill>
                  <a:schemeClr val="tx2">
                    <a:lumMod val="75000"/>
                  </a:schemeClr>
                </a:solidFill>
                <a:latin typeface="Century Gothic" panose="020B0502020202020204" pitchFamily="34" charset="0"/>
              </a:rPr>
              <a:t> 4 	Historical Asset Class Returns</a:t>
            </a:r>
          </a:p>
          <a:p>
            <a:pPr marL="168275" indent="0">
              <a:lnSpc>
                <a:spcPct val="130000"/>
              </a:lnSpc>
              <a:spcBef>
                <a:spcPts val="0"/>
              </a:spcBef>
              <a:buNone/>
              <a:tabLst>
                <a:tab pos="512763" algn="l"/>
              </a:tabLst>
            </a:pPr>
            <a:r>
              <a:rPr lang="en-US" sz="1100" dirty="0">
                <a:solidFill>
                  <a:schemeClr val="tx2">
                    <a:lumMod val="75000"/>
                  </a:schemeClr>
                </a:solidFill>
                <a:latin typeface="Century Gothic" panose="020B0502020202020204" pitchFamily="34" charset="0"/>
              </a:rPr>
              <a:t> 5 	Annual Asset Class Performance</a:t>
            </a:r>
          </a:p>
          <a:p>
            <a:pPr marL="168275" indent="0">
              <a:lnSpc>
                <a:spcPct val="130000"/>
              </a:lnSpc>
              <a:spcBef>
                <a:spcPts val="0"/>
              </a:spcBef>
              <a:buNone/>
              <a:tabLst>
                <a:tab pos="512763" algn="l"/>
              </a:tabLst>
            </a:pPr>
            <a:r>
              <a:rPr lang="en-US" sz="1100" dirty="0">
                <a:solidFill>
                  <a:schemeClr val="tx2">
                    <a:lumMod val="75000"/>
                  </a:schemeClr>
                </a:solidFill>
                <a:latin typeface="Century Gothic" panose="020B0502020202020204" pitchFamily="34" charset="0"/>
              </a:rPr>
              <a:t> 6 	Quarterly Asset Class Performance</a:t>
            </a:r>
          </a:p>
          <a:p>
            <a:pPr marL="168275" indent="0">
              <a:lnSpc>
                <a:spcPct val="130000"/>
              </a:lnSpc>
              <a:spcBef>
                <a:spcPts val="0"/>
              </a:spcBef>
              <a:buNone/>
              <a:tabLst>
                <a:tab pos="512763" algn="l"/>
              </a:tabLst>
            </a:pPr>
            <a:r>
              <a:rPr lang="en-US" sz="1100" dirty="0">
                <a:solidFill>
                  <a:schemeClr val="tx2">
                    <a:lumMod val="75000"/>
                  </a:schemeClr>
                </a:solidFill>
                <a:latin typeface="Century Gothic" panose="020B0502020202020204" pitchFamily="34" charset="0"/>
              </a:rPr>
              <a:t> 7 	Bull &amp; Bear Markets</a:t>
            </a:r>
          </a:p>
          <a:p>
            <a:pPr marL="168275" indent="0">
              <a:lnSpc>
                <a:spcPct val="130000"/>
              </a:lnSpc>
              <a:spcBef>
                <a:spcPts val="0"/>
              </a:spcBef>
              <a:buNone/>
              <a:tabLst>
                <a:tab pos="512763" algn="l"/>
              </a:tabLst>
            </a:pPr>
            <a:r>
              <a:rPr lang="en-US" sz="1100" dirty="0">
                <a:solidFill>
                  <a:schemeClr val="tx2">
                    <a:lumMod val="75000"/>
                  </a:schemeClr>
                </a:solidFill>
                <a:latin typeface="Century Gothic" panose="020B0502020202020204" pitchFamily="34" charset="0"/>
              </a:rPr>
              <a:t> 8 	Average Returns Prior To &amp; Following Equity Market Peaks</a:t>
            </a:r>
          </a:p>
          <a:p>
            <a:pPr marL="168275" indent="0">
              <a:lnSpc>
                <a:spcPct val="130000"/>
              </a:lnSpc>
              <a:spcBef>
                <a:spcPts val="0"/>
              </a:spcBef>
              <a:buNone/>
              <a:tabLst>
                <a:tab pos="512763" algn="l"/>
              </a:tabLst>
            </a:pPr>
            <a:r>
              <a:rPr lang="en-US" sz="1100" dirty="0">
                <a:solidFill>
                  <a:schemeClr val="tx2">
                    <a:lumMod val="75000"/>
                  </a:schemeClr>
                </a:solidFill>
                <a:latin typeface="Century Gothic" panose="020B0502020202020204" pitchFamily="34" charset="0"/>
              </a:rPr>
              <a:t> 9 	</a:t>
            </a:r>
            <a:r>
              <a:rPr lang="en-US" sz="1100" dirty="0">
                <a:solidFill>
                  <a:schemeClr val="tx1">
                    <a:lumMod val="75000"/>
                    <a:lumOff val="25000"/>
                  </a:schemeClr>
                </a:solidFill>
                <a:latin typeface="Century Gothic" panose="020B0502020202020204" pitchFamily="34" charset="0"/>
              </a:rPr>
              <a:t>Historic Market Events</a:t>
            </a:r>
          </a:p>
          <a:p>
            <a:pPr marL="168275" indent="0">
              <a:lnSpc>
                <a:spcPct val="130000"/>
              </a:lnSpc>
              <a:spcBef>
                <a:spcPts val="0"/>
              </a:spcBef>
              <a:buNone/>
              <a:tabLst>
                <a:tab pos="512763" algn="l"/>
              </a:tabLst>
            </a:pPr>
            <a:r>
              <a:rPr lang="en-US" sz="1100" dirty="0">
                <a:solidFill>
                  <a:schemeClr val="tx2">
                    <a:lumMod val="75000"/>
                  </a:schemeClr>
                </a:solidFill>
                <a:latin typeface="Century Gothic" panose="020B0502020202020204" pitchFamily="34" charset="0"/>
              </a:rPr>
              <a:t>10	Volatility Index</a:t>
            </a:r>
          </a:p>
          <a:p>
            <a:pPr marL="168275" indent="0">
              <a:lnSpc>
                <a:spcPct val="130000"/>
              </a:lnSpc>
              <a:spcBef>
                <a:spcPts val="0"/>
              </a:spcBef>
              <a:buNone/>
              <a:tabLst>
                <a:tab pos="512763" algn="l"/>
              </a:tabLst>
            </a:pPr>
            <a:r>
              <a:rPr lang="en-US" sz="1100" dirty="0">
                <a:solidFill>
                  <a:schemeClr val="tx2">
                    <a:lumMod val="75000"/>
                  </a:schemeClr>
                </a:solidFill>
                <a:latin typeface="Century Gothic" panose="020B0502020202020204" pitchFamily="34" charset="0"/>
              </a:rPr>
              <a:t>11 	History of Market Drawdowns by Year</a:t>
            </a:r>
          </a:p>
          <a:p>
            <a:pPr marL="0" indent="0">
              <a:lnSpc>
                <a:spcPct val="130000"/>
              </a:lnSpc>
              <a:spcBef>
                <a:spcPts val="0"/>
              </a:spcBef>
              <a:buNone/>
              <a:tabLst>
                <a:tab pos="512763" algn="l"/>
              </a:tabLst>
            </a:pPr>
            <a:endParaRPr lang="en-US" sz="600" dirty="0">
              <a:solidFill>
                <a:schemeClr val="tx2">
                  <a:lumMod val="75000"/>
                </a:schemeClr>
              </a:solidFill>
              <a:latin typeface="Century Gothic" panose="020B0502020202020204" pitchFamily="34" charset="0"/>
            </a:endParaRPr>
          </a:p>
          <a:p>
            <a:pPr marL="0" indent="0">
              <a:lnSpc>
                <a:spcPct val="130000"/>
              </a:lnSpc>
              <a:spcBef>
                <a:spcPts val="0"/>
              </a:spcBef>
              <a:buNone/>
              <a:tabLst>
                <a:tab pos="512763" algn="l"/>
              </a:tabLst>
            </a:pPr>
            <a:r>
              <a:rPr lang="en-US" sz="1100" b="1" dirty="0">
                <a:solidFill>
                  <a:schemeClr val="tx2">
                    <a:lumMod val="75000"/>
                  </a:schemeClr>
                </a:solidFill>
                <a:latin typeface="Century Gothic" panose="020B0502020202020204" pitchFamily="34" charset="0"/>
              </a:rPr>
              <a:t>Asset Allocation</a:t>
            </a:r>
          </a:p>
          <a:p>
            <a:pPr marL="168275" indent="0">
              <a:lnSpc>
                <a:spcPct val="130000"/>
              </a:lnSpc>
              <a:spcBef>
                <a:spcPts val="0"/>
              </a:spcBef>
              <a:buNone/>
              <a:tabLst>
                <a:tab pos="512763" algn="l"/>
              </a:tabLst>
            </a:pPr>
            <a:r>
              <a:rPr lang="en-US" sz="1100" dirty="0">
                <a:solidFill>
                  <a:schemeClr val="tx2">
                    <a:lumMod val="75000"/>
                  </a:schemeClr>
                </a:solidFill>
                <a:latin typeface="Century Gothic" panose="020B0502020202020204" pitchFamily="34" charset="0"/>
              </a:rPr>
              <a:t>13 	20 Years of Asset Allocation Statistics</a:t>
            </a:r>
          </a:p>
          <a:p>
            <a:pPr marL="168275" indent="0">
              <a:lnSpc>
                <a:spcPct val="130000"/>
              </a:lnSpc>
              <a:spcBef>
                <a:spcPts val="0"/>
              </a:spcBef>
              <a:buNone/>
              <a:tabLst>
                <a:tab pos="512763" algn="l"/>
              </a:tabLst>
            </a:pPr>
            <a:r>
              <a:rPr lang="en-US" sz="1100" dirty="0">
                <a:solidFill>
                  <a:schemeClr val="tx2">
                    <a:lumMod val="75000"/>
                  </a:schemeClr>
                </a:solidFill>
                <a:latin typeface="Century Gothic" panose="020B0502020202020204" pitchFamily="34" charset="0"/>
              </a:rPr>
              <a:t>14	</a:t>
            </a:r>
            <a:r>
              <a:rPr lang="en-US" sz="1100" dirty="0">
                <a:solidFill>
                  <a:schemeClr val="tx1">
                    <a:lumMod val="75000"/>
                    <a:lumOff val="25000"/>
                  </a:schemeClr>
                </a:solidFill>
                <a:latin typeface="Century Gothic" panose="020B0502020202020204" pitchFamily="34" charset="0"/>
              </a:rPr>
              <a:t>Asset Class Return Ranges</a:t>
            </a:r>
          </a:p>
          <a:p>
            <a:pPr marL="168275" indent="0">
              <a:lnSpc>
                <a:spcPct val="130000"/>
              </a:lnSpc>
              <a:spcBef>
                <a:spcPts val="0"/>
              </a:spcBef>
              <a:buNone/>
              <a:tabLst>
                <a:tab pos="512763" algn="l"/>
              </a:tabLst>
            </a:pPr>
            <a:r>
              <a:rPr lang="en-US" sz="1100" dirty="0">
                <a:solidFill>
                  <a:schemeClr val="tx2">
                    <a:lumMod val="75000"/>
                  </a:schemeClr>
                </a:solidFill>
                <a:latin typeface="Century Gothic" panose="020B0502020202020204" pitchFamily="34" charset="0"/>
              </a:rPr>
              <a:t>15	Asset Class Risk vs Reward</a:t>
            </a:r>
          </a:p>
          <a:p>
            <a:pPr marL="168275" indent="0">
              <a:lnSpc>
                <a:spcPct val="130000"/>
              </a:lnSpc>
              <a:spcBef>
                <a:spcPts val="0"/>
              </a:spcBef>
              <a:buNone/>
              <a:tabLst>
                <a:tab pos="512763" algn="l"/>
              </a:tabLst>
            </a:pPr>
            <a:r>
              <a:rPr lang="en-US" sz="1100" dirty="0">
                <a:solidFill>
                  <a:schemeClr val="tx2">
                    <a:lumMod val="75000"/>
                  </a:schemeClr>
                </a:solidFill>
                <a:latin typeface="Century Gothic" panose="020B0502020202020204" pitchFamily="34" charset="0"/>
              </a:rPr>
              <a:t>16	</a:t>
            </a:r>
            <a:r>
              <a:rPr lang="en-US" sz="1100" dirty="0">
                <a:solidFill>
                  <a:schemeClr val="tx1">
                    <a:lumMod val="75000"/>
                    <a:lumOff val="25000"/>
                  </a:schemeClr>
                </a:solidFill>
                <a:latin typeface="Century Gothic" panose="020B0502020202020204" pitchFamily="34" charset="0"/>
              </a:rPr>
              <a:t>Asset Class Correlations</a:t>
            </a:r>
          </a:p>
          <a:p>
            <a:pPr marL="168275" indent="0">
              <a:lnSpc>
                <a:spcPct val="130000"/>
              </a:lnSpc>
              <a:spcBef>
                <a:spcPts val="0"/>
              </a:spcBef>
              <a:buNone/>
              <a:tabLst>
                <a:tab pos="512763" algn="l"/>
              </a:tabLst>
            </a:pPr>
            <a:r>
              <a:rPr lang="en-US" sz="1100" dirty="0">
                <a:solidFill>
                  <a:schemeClr val="tx1">
                    <a:lumMod val="75000"/>
                    <a:lumOff val="25000"/>
                  </a:schemeClr>
                </a:solidFill>
                <a:latin typeface="Century Gothic" panose="020B0502020202020204" pitchFamily="34" charset="0"/>
              </a:rPr>
              <a:t>17	Inflation’s Impact</a:t>
            </a:r>
          </a:p>
          <a:p>
            <a:pPr marL="0" indent="0">
              <a:lnSpc>
                <a:spcPct val="130000"/>
              </a:lnSpc>
              <a:spcBef>
                <a:spcPts val="0"/>
              </a:spcBef>
              <a:buNone/>
              <a:tabLst>
                <a:tab pos="512763" algn="l"/>
              </a:tabLst>
            </a:pPr>
            <a:endParaRPr lang="en-US" sz="700" dirty="0">
              <a:solidFill>
                <a:schemeClr val="tx2">
                  <a:lumMod val="75000"/>
                </a:schemeClr>
              </a:solidFill>
              <a:latin typeface="Century Gothic" panose="020B0502020202020204" pitchFamily="34" charset="0"/>
            </a:endParaRPr>
          </a:p>
          <a:p>
            <a:pPr marL="0" indent="0">
              <a:lnSpc>
                <a:spcPct val="130000"/>
              </a:lnSpc>
              <a:spcBef>
                <a:spcPts val="0"/>
              </a:spcBef>
              <a:buNone/>
              <a:tabLst>
                <a:tab pos="512763" algn="l"/>
              </a:tabLst>
            </a:pPr>
            <a:r>
              <a:rPr lang="en-US" sz="1100" b="1" dirty="0">
                <a:solidFill>
                  <a:schemeClr val="tx2">
                    <a:lumMod val="75000"/>
                  </a:schemeClr>
                </a:solidFill>
                <a:latin typeface="Century Gothic" panose="020B0502020202020204" pitchFamily="34" charset="0"/>
              </a:rPr>
              <a:t>Important Investing Lessons</a:t>
            </a:r>
          </a:p>
          <a:p>
            <a:pPr marL="168275" indent="0">
              <a:lnSpc>
                <a:spcPct val="130000"/>
              </a:lnSpc>
              <a:spcBef>
                <a:spcPts val="0"/>
              </a:spcBef>
              <a:buNone/>
              <a:tabLst>
                <a:tab pos="512763" algn="l"/>
              </a:tabLst>
            </a:pPr>
            <a:r>
              <a:rPr lang="en-US" sz="1100" dirty="0">
                <a:solidFill>
                  <a:schemeClr val="tx2">
                    <a:lumMod val="75000"/>
                  </a:schemeClr>
                </a:solidFill>
                <a:latin typeface="Century Gothic" panose="020B0502020202020204" pitchFamily="34" charset="0"/>
              </a:rPr>
              <a:t>19	</a:t>
            </a:r>
            <a:r>
              <a:rPr lang="en-US" sz="1100" dirty="0">
                <a:solidFill>
                  <a:schemeClr val="tx1">
                    <a:lumMod val="75000"/>
                    <a:lumOff val="25000"/>
                  </a:schemeClr>
                </a:solidFill>
                <a:latin typeface="Century Gothic" panose="020B0502020202020204" pitchFamily="34" charset="0"/>
              </a:rPr>
              <a:t>Importance of Diversification</a:t>
            </a:r>
          </a:p>
          <a:p>
            <a:pPr marL="168275" indent="0">
              <a:lnSpc>
                <a:spcPct val="130000"/>
              </a:lnSpc>
              <a:spcBef>
                <a:spcPts val="0"/>
              </a:spcBef>
              <a:buNone/>
              <a:tabLst>
                <a:tab pos="512763" algn="l"/>
              </a:tabLst>
            </a:pPr>
            <a:r>
              <a:rPr lang="en-US" sz="1100" dirty="0">
                <a:solidFill>
                  <a:schemeClr val="tx1">
                    <a:lumMod val="75000"/>
                    <a:lumOff val="25000"/>
                  </a:schemeClr>
                </a:solidFill>
                <a:latin typeface="Century Gothic" panose="020B0502020202020204" pitchFamily="34" charset="0"/>
              </a:rPr>
              <a:t>20	Time, Not Timing, is What Matters</a:t>
            </a:r>
          </a:p>
          <a:p>
            <a:pPr marL="168275" indent="0">
              <a:lnSpc>
                <a:spcPct val="130000"/>
              </a:lnSpc>
              <a:spcBef>
                <a:spcPts val="0"/>
              </a:spcBef>
              <a:buNone/>
              <a:tabLst>
                <a:tab pos="512763" algn="l"/>
              </a:tabLst>
            </a:pPr>
            <a:r>
              <a:rPr lang="en-US" sz="1100" dirty="0">
                <a:solidFill>
                  <a:schemeClr val="tx1">
                    <a:lumMod val="75000"/>
                    <a:lumOff val="25000"/>
                  </a:schemeClr>
                </a:solidFill>
                <a:latin typeface="Century Gothic" panose="020B0502020202020204" pitchFamily="34" charset="0"/>
              </a:rPr>
              <a:t>21	Staying Invested for the Long Term</a:t>
            </a:r>
          </a:p>
          <a:p>
            <a:pPr marL="168275" indent="0">
              <a:lnSpc>
                <a:spcPct val="130000"/>
              </a:lnSpc>
              <a:spcBef>
                <a:spcPts val="0"/>
              </a:spcBef>
              <a:buNone/>
              <a:tabLst>
                <a:tab pos="512763" algn="l"/>
              </a:tabLst>
            </a:pPr>
            <a:r>
              <a:rPr lang="en-US" sz="1100" dirty="0">
                <a:solidFill>
                  <a:schemeClr val="tx1">
                    <a:lumMod val="75000"/>
                    <a:lumOff val="25000"/>
                  </a:schemeClr>
                </a:solidFill>
                <a:latin typeface="Century Gothic" panose="020B0502020202020204" pitchFamily="34" charset="0"/>
              </a:rPr>
              <a:t>22	Impact of Various Withdrawal Rates</a:t>
            </a:r>
          </a:p>
          <a:p>
            <a:pPr marL="168275" indent="0">
              <a:lnSpc>
                <a:spcPct val="130000"/>
              </a:lnSpc>
              <a:spcBef>
                <a:spcPts val="0"/>
              </a:spcBef>
              <a:buNone/>
              <a:tabLst>
                <a:tab pos="512763" algn="l"/>
              </a:tabLst>
            </a:pPr>
            <a:r>
              <a:rPr lang="en-US" sz="1100" dirty="0">
                <a:solidFill>
                  <a:schemeClr val="tx2">
                    <a:lumMod val="75000"/>
                  </a:schemeClr>
                </a:solidFill>
                <a:latin typeface="Century Gothic" panose="020B0502020202020204" pitchFamily="34" charset="0"/>
              </a:rPr>
              <a:t>23	</a:t>
            </a:r>
            <a:r>
              <a:rPr lang="en-US" sz="1100" dirty="0">
                <a:solidFill>
                  <a:schemeClr val="tx1">
                    <a:lumMod val="75000"/>
                    <a:lumOff val="25000"/>
                  </a:schemeClr>
                </a:solidFill>
                <a:latin typeface="Century Gothic" panose="020B0502020202020204" pitchFamily="34" charset="0"/>
              </a:rPr>
              <a:t>The Cycle of Market Emotions</a:t>
            </a:r>
          </a:p>
        </p:txBody>
      </p:sp>
      <p:sp>
        <p:nvSpPr>
          <p:cNvPr id="4" name="Content Placeholder 3">
            <a:extLst>
              <a:ext uri="{FF2B5EF4-FFF2-40B4-BE49-F238E27FC236}">
                <a16:creationId xmlns:a16="http://schemas.microsoft.com/office/drawing/2014/main" id="{B24ACC47-F707-452B-ABD2-0B8A3846D46C}"/>
              </a:ext>
            </a:extLst>
          </p:cNvPr>
          <p:cNvSpPr>
            <a:spLocks noGrp="1"/>
          </p:cNvSpPr>
          <p:nvPr>
            <p:ph sz="half" idx="2"/>
          </p:nvPr>
        </p:nvSpPr>
        <p:spPr>
          <a:xfrm>
            <a:off x="6184233" y="954803"/>
            <a:ext cx="2446421" cy="4964733"/>
          </a:xfrm>
          <a:solidFill>
            <a:schemeClr val="bg1">
              <a:lumMod val="95000"/>
            </a:schemeClr>
          </a:solidFill>
          <a:ln w="76200">
            <a:solidFill>
              <a:schemeClr val="bg1">
                <a:lumMod val="95000"/>
              </a:schemeClr>
            </a:solidFill>
          </a:ln>
        </p:spPr>
        <p:txBody>
          <a:bodyPr>
            <a:normAutofit/>
          </a:bodyPr>
          <a:lstStyle/>
          <a:p>
            <a:pPr marL="0" indent="0">
              <a:lnSpc>
                <a:spcPct val="120000"/>
              </a:lnSpc>
              <a:spcBef>
                <a:spcPts val="0"/>
              </a:spcBef>
              <a:buNone/>
            </a:pPr>
            <a:r>
              <a:rPr lang="en-US" sz="1100" b="1" dirty="0">
                <a:solidFill>
                  <a:schemeClr val="tx1">
                    <a:lumMod val="65000"/>
                    <a:lumOff val="35000"/>
                  </a:schemeClr>
                </a:solidFill>
                <a:latin typeface="Century Gothic" panose="020B0502020202020204" pitchFamily="34" charset="0"/>
              </a:rPr>
              <a:t>John Smith, CFA</a:t>
            </a:r>
          </a:p>
          <a:p>
            <a:pPr marL="0" indent="0">
              <a:lnSpc>
                <a:spcPct val="120000"/>
              </a:lnSpc>
              <a:spcBef>
                <a:spcPts val="0"/>
              </a:spcBef>
              <a:buNone/>
            </a:pPr>
            <a:r>
              <a:rPr lang="en-US" sz="1100" dirty="0">
                <a:solidFill>
                  <a:schemeClr val="tx1">
                    <a:lumMod val="65000"/>
                    <a:lumOff val="35000"/>
                  </a:schemeClr>
                </a:solidFill>
                <a:latin typeface="Century Gothic" panose="020B0502020202020204" pitchFamily="34" charset="0"/>
              </a:rPr>
              <a:t>President &amp; Founder</a:t>
            </a:r>
          </a:p>
          <a:p>
            <a:pPr marL="0" indent="0">
              <a:lnSpc>
                <a:spcPct val="120000"/>
              </a:lnSpc>
              <a:spcBef>
                <a:spcPts val="0"/>
              </a:spcBef>
              <a:buNone/>
            </a:pPr>
            <a:endParaRPr lang="en-US" sz="1100" b="1" dirty="0">
              <a:solidFill>
                <a:schemeClr val="tx1">
                  <a:lumMod val="65000"/>
                  <a:lumOff val="35000"/>
                </a:schemeClr>
              </a:solidFill>
              <a:latin typeface="Century Gothic" panose="020B0502020202020204" pitchFamily="34" charset="0"/>
            </a:endParaRPr>
          </a:p>
          <a:p>
            <a:pPr marL="0" indent="0">
              <a:lnSpc>
                <a:spcPct val="120000"/>
              </a:lnSpc>
              <a:spcBef>
                <a:spcPts val="0"/>
              </a:spcBef>
              <a:buNone/>
            </a:pPr>
            <a:r>
              <a:rPr lang="en-US" sz="1100" b="1" dirty="0">
                <a:solidFill>
                  <a:schemeClr val="tx1">
                    <a:lumMod val="65000"/>
                    <a:lumOff val="35000"/>
                  </a:schemeClr>
                </a:solidFill>
                <a:latin typeface="Century Gothic" panose="020B0502020202020204" pitchFamily="34" charset="0"/>
              </a:rPr>
              <a:t>First Last Name</a:t>
            </a:r>
          </a:p>
          <a:p>
            <a:pPr marL="0" indent="0">
              <a:lnSpc>
                <a:spcPct val="120000"/>
              </a:lnSpc>
              <a:spcBef>
                <a:spcPts val="0"/>
              </a:spcBef>
              <a:buNone/>
            </a:pPr>
            <a:r>
              <a:rPr lang="en-US" sz="1100" dirty="0">
                <a:solidFill>
                  <a:schemeClr val="tx1">
                    <a:lumMod val="65000"/>
                    <a:lumOff val="35000"/>
                  </a:schemeClr>
                </a:solidFill>
                <a:latin typeface="Century Gothic" panose="020B0502020202020204" pitchFamily="34" charset="0"/>
              </a:rPr>
              <a:t>Title</a:t>
            </a:r>
          </a:p>
          <a:p>
            <a:pPr marL="0" indent="0">
              <a:lnSpc>
                <a:spcPct val="120000"/>
              </a:lnSpc>
              <a:spcBef>
                <a:spcPts val="0"/>
              </a:spcBef>
              <a:buNone/>
            </a:pPr>
            <a:endParaRPr lang="en-US" sz="1100" dirty="0">
              <a:solidFill>
                <a:schemeClr val="tx1">
                  <a:lumMod val="65000"/>
                  <a:lumOff val="35000"/>
                </a:schemeClr>
              </a:solidFill>
              <a:latin typeface="Century Gothic" panose="020B0502020202020204" pitchFamily="34" charset="0"/>
            </a:endParaRPr>
          </a:p>
          <a:p>
            <a:pPr marL="0" indent="0">
              <a:lnSpc>
                <a:spcPct val="120000"/>
              </a:lnSpc>
              <a:spcBef>
                <a:spcPts val="0"/>
              </a:spcBef>
              <a:buNone/>
            </a:pPr>
            <a:r>
              <a:rPr lang="en-US" sz="1100" b="1" dirty="0">
                <a:solidFill>
                  <a:schemeClr val="tx1">
                    <a:lumMod val="65000"/>
                    <a:lumOff val="35000"/>
                  </a:schemeClr>
                </a:solidFill>
                <a:latin typeface="Century Gothic" panose="020B0502020202020204" pitchFamily="34" charset="0"/>
              </a:rPr>
              <a:t>First Last Name</a:t>
            </a:r>
          </a:p>
          <a:p>
            <a:pPr marL="0" indent="0">
              <a:lnSpc>
                <a:spcPct val="120000"/>
              </a:lnSpc>
              <a:spcBef>
                <a:spcPts val="0"/>
              </a:spcBef>
              <a:buNone/>
            </a:pPr>
            <a:r>
              <a:rPr lang="en-US" sz="1100" dirty="0">
                <a:solidFill>
                  <a:schemeClr val="tx1">
                    <a:lumMod val="65000"/>
                    <a:lumOff val="35000"/>
                  </a:schemeClr>
                </a:solidFill>
                <a:latin typeface="Century Gothic" panose="020B0502020202020204" pitchFamily="34" charset="0"/>
              </a:rPr>
              <a:t>Title</a:t>
            </a:r>
          </a:p>
          <a:p>
            <a:pPr marL="0" indent="0">
              <a:lnSpc>
                <a:spcPct val="120000"/>
              </a:lnSpc>
              <a:spcBef>
                <a:spcPts val="0"/>
              </a:spcBef>
              <a:buNone/>
            </a:pPr>
            <a:endParaRPr lang="en-US" sz="1100" b="1" dirty="0">
              <a:solidFill>
                <a:schemeClr val="tx1">
                  <a:lumMod val="65000"/>
                  <a:lumOff val="35000"/>
                </a:schemeClr>
              </a:solidFill>
              <a:latin typeface="Century Gothic" panose="020B0502020202020204" pitchFamily="34" charset="0"/>
            </a:endParaRPr>
          </a:p>
          <a:p>
            <a:pPr marL="0" indent="0">
              <a:lnSpc>
                <a:spcPct val="120000"/>
              </a:lnSpc>
              <a:spcBef>
                <a:spcPts val="0"/>
              </a:spcBef>
              <a:buNone/>
            </a:pPr>
            <a:r>
              <a:rPr lang="en-US" sz="1100" b="1" dirty="0">
                <a:solidFill>
                  <a:schemeClr val="tx1">
                    <a:lumMod val="65000"/>
                    <a:lumOff val="35000"/>
                  </a:schemeClr>
                </a:solidFill>
                <a:latin typeface="Century Gothic" panose="020B0502020202020204" pitchFamily="34" charset="0"/>
              </a:rPr>
              <a:t>First Last Name</a:t>
            </a:r>
          </a:p>
          <a:p>
            <a:pPr marL="0" indent="0">
              <a:lnSpc>
                <a:spcPct val="120000"/>
              </a:lnSpc>
              <a:spcBef>
                <a:spcPts val="0"/>
              </a:spcBef>
              <a:buNone/>
            </a:pPr>
            <a:r>
              <a:rPr lang="en-US" sz="1100" dirty="0">
                <a:solidFill>
                  <a:schemeClr val="tx1">
                    <a:lumMod val="65000"/>
                    <a:lumOff val="35000"/>
                  </a:schemeClr>
                </a:solidFill>
                <a:latin typeface="Century Gothic" panose="020B0502020202020204" pitchFamily="34" charset="0"/>
              </a:rPr>
              <a:t>Title</a:t>
            </a:r>
          </a:p>
          <a:p>
            <a:pPr marL="0" indent="0">
              <a:lnSpc>
                <a:spcPct val="120000"/>
              </a:lnSpc>
              <a:spcBef>
                <a:spcPts val="0"/>
              </a:spcBef>
              <a:buNone/>
            </a:pPr>
            <a:endParaRPr lang="en-US" sz="1100" dirty="0">
              <a:solidFill>
                <a:schemeClr val="tx1">
                  <a:lumMod val="65000"/>
                  <a:lumOff val="35000"/>
                </a:schemeClr>
              </a:solidFill>
              <a:latin typeface="Century Gothic" panose="020B0502020202020204" pitchFamily="34" charset="0"/>
            </a:endParaRPr>
          </a:p>
        </p:txBody>
      </p:sp>
      <p:sp>
        <p:nvSpPr>
          <p:cNvPr id="5" name="Footer Placeholder 4">
            <a:extLst>
              <a:ext uri="{FF2B5EF4-FFF2-40B4-BE49-F238E27FC236}">
                <a16:creationId xmlns:a16="http://schemas.microsoft.com/office/drawing/2014/main" id="{B8A83414-F1CF-4A34-B086-5B7E86F0B1EA}"/>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296E0206-7A30-4C9D-BDFF-3ECA5AE6F916}"/>
              </a:ext>
            </a:extLst>
          </p:cNvPr>
          <p:cNvSpPr>
            <a:spLocks noGrp="1"/>
          </p:cNvSpPr>
          <p:nvPr>
            <p:ph type="sldNum" sz="quarter" idx="12"/>
          </p:nvPr>
        </p:nvSpPr>
        <p:spPr/>
        <p:txBody>
          <a:bodyPr/>
          <a:lstStyle/>
          <a:p>
            <a:fld id="{4735EAAA-B711-442E-BC3F-5F3F79FBF2EF}" type="slidenum">
              <a:rPr lang="en-US" smtClean="0"/>
              <a:t>4</a:t>
            </a:fld>
            <a:endParaRPr lang="en-US" dirty="0"/>
          </a:p>
        </p:txBody>
      </p:sp>
    </p:spTree>
    <p:extLst>
      <p:ext uri="{BB962C8B-B14F-4D97-AF65-F5344CB8AC3E}">
        <p14:creationId xmlns:p14="http://schemas.microsoft.com/office/powerpoint/2010/main" val="842210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F89DC9-5DD6-4BD1-B527-49213B2A5403}"/>
              </a:ext>
            </a:extLst>
          </p:cNvPr>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a:extLst>
              <a:ext uri="{FF2B5EF4-FFF2-40B4-BE49-F238E27FC236}">
                <a16:creationId xmlns:a16="http://schemas.microsoft.com/office/drawing/2014/main" id="{C4B4B8CB-D229-4B59-A16B-A9874250B37B}"/>
              </a:ext>
            </a:extLst>
          </p:cNvPr>
          <p:cNvSpPr txBox="1">
            <a:spLocks/>
          </p:cNvSpPr>
          <p:nvPr/>
        </p:nvSpPr>
        <p:spPr>
          <a:xfrm>
            <a:off x="685800" y="2802886"/>
            <a:ext cx="7772400" cy="125222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400" kern="1200">
                <a:solidFill>
                  <a:schemeClr val="tx1"/>
                </a:solidFill>
                <a:latin typeface="+mj-lt"/>
                <a:ea typeface="+mj-ea"/>
                <a:cs typeface="+mj-cs"/>
              </a:defRPr>
            </a:lvl1pPr>
          </a:lstStyle>
          <a:p>
            <a:pPr algn="ctr">
              <a:spcAft>
                <a:spcPts val="1800"/>
              </a:spcAft>
            </a:pPr>
            <a:r>
              <a:rPr lang="en-US" sz="2800" b="1" dirty="0">
                <a:solidFill>
                  <a:schemeClr val="accent5">
                    <a:lumMod val="75000"/>
                  </a:schemeClr>
                </a:solidFill>
                <a:latin typeface="Century Gothic" panose="020B0502020202020204" pitchFamily="34" charset="0"/>
                <a:ea typeface="Cambria" panose="02040503050406030204" pitchFamily="18" charset="0"/>
              </a:rPr>
              <a:t>Market History</a:t>
            </a:r>
          </a:p>
          <a:p>
            <a:pPr algn="ctr">
              <a:spcAft>
                <a:spcPts val="1800"/>
              </a:spcAft>
            </a:pPr>
            <a:r>
              <a:rPr lang="en-US" sz="1600" dirty="0">
                <a:solidFill>
                  <a:schemeClr val="tx2">
                    <a:lumMod val="75000"/>
                  </a:schemeClr>
                </a:solidFill>
                <a:latin typeface="Century Gothic" panose="020B0502020202020204" pitchFamily="34" charset="0"/>
              </a:rPr>
              <a:t>Performance, Major Events, Drawdowns</a:t>
            </a:r>
          </a:p>
        </p:txBody>
      </p:sp>
      <p:cxnSp>
        <p:nvCxnSpPr>
          <p:cNvPr id="3" name="Straight Connector 2">
            <a:extLst>
              <a:ext uri="{FF2B5EF4-FFF2-40B4-BE49-F238E27FC236}">
                <a16:creationId xmlns:a16="http://schemas.microsoft.com/office/drawing/2014/main" id="{1B092535-7D14-4ECB-AEBA-75004CA371EB}"/>
              </a:ext>
            </a:extLst>
          </p:cNvPr>
          <p:cNvCxnSpPr/>
          <p:nvPr/>
        </p:nvCxnSpPr>
        <p:spPr>
          <a:xfrm>
            <a:off x="1824789" y="2590804"/>
            <a:ext cx="578317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454F386-2A26-465F-BF05-4B9DE2318A67}"/>
              </a:ext>
            </a:extLst>
          </p:cNvPr>
          <p:cNvCxnSpPr/>
          <p:nvPr/>
        </p:nvCxnSpPr>
        <p:spPr>
          <a:xfrm>
            <a:off x="1824789" y="4299284"/>
            <a:ext cx="578317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8CC78141-8792-417D-8E8F-A9E1EE5E63FC}"/>
              </a:ext>
            </a:extLst>
          </p:cNvPr>
          <p:cNvSpPr txBox="1"/>
          <p:nvPr/>
        </p:nvSpPr>
        <p:spPr>
          <a:xfrm>
            <a:off x="7491665" y="244171"/>
            <a:ext cx="1307431" cy="369332"/>
          </a:xfrm>
          <a:prstGeom prst="rect">
            <a:avLst/>
          </a:prstGeom>
          <a:solidFill>
            <a:schemeClr val="accent5">
              <a:lumMod val="75000"/>
            </a:schemeClr>
          </a:solidFill>
        </p:spPr>
        <p:txBody>
          <a:bodyPr wrap="square" rtlCol="0">
            <a:spAutoFit/>
          </a:bodyPr>
          <a:lstStyle/>
          <a:p>
            <a:pPr algn="ctr"/>
            <a:r>
              <a:rPr lang="en-US" dirty="0">
                <a:solidFill>
                  <a:schemeClr val="bg1"/>
                </a:solidFill>
                <a:latin typeface="Century Gothic" panose="020B0502020202020204" pitchFamily="34" charset="0"/>
              </a:rPr>
              <a:t>4Q 2022</a:t>
            </a:r>
          </a:p>
        </p:txBody>
      </p:sp>
    </p:spTree>
    <p:extLst>
      <p:ext uri="{BB962C8B-B14F-4D97-AF65-F5344CB8AC3E}">
        <p14:creationId xmlns:p14="http://schemas.microsoft.com/office/powerpoint/2010/main" val="423869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8779D5F-60E4-49C1-BBEF-2267C6B21C96}"/>
              </a:ext>
            </a:extLst>
          </p:cNvPr>
          <p:cNvPicPr>
            <a:picLocks noChangeAspect="1"/>
          </p:cNvPicPr>
          <p:nvPr/>
        </p:nvPicPr>
        <p:blipFill>
          <a:blip r:embed="rId2"/>
          <a:stretch>
            <a:fillRect/>
          </a:stretch>
        </p:blipFill>
        <p:spPr>
          <a:xfrm>
            <a:off x="793487" y="974781"/>
            <a:ext cx="7551957" cy="4150891"/>
          </a:xfrm>
          <a:prstGeom prst="rect">
            <a:avLst/>
          </a:prstGeom>
        </p:spPr>
      </p:pic>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Historical Asset Class Returns</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6</a:t>
            </a:fld>
            <a:endParaRPr lang="en-US" dirty="0"/>
          </a:p>
        </p:txBody>
      </p:sp>
      <p:sp>
        <p:nvSpPr>
          <p:cNvPr id="14" name="object 17">
            <a:extLst>
              <a:ext uri="{FF2B5EF4-FFF2-40B4-BE49-F238E27FC236}">
                <a16:creationId xmlns:a16="http://schemas.microsoft.com/office/drawing/2014/main" id="{FB1741FE-C9A5-43CE-88C0-5B04630A6B42}"/>
              </a:ext>
            </a:extLst>
          </p:cNvPr>
          <p:cNvSpPr txBox="1"/>
          <p:nvPr/>
        </p:nvSpPr>
        <p:spPr>
          <a:xfrm>
            <a:off x="224308" y="5483421"/>
            <a:ext cx="8761200" cy="504369"/>
          </a:xfrm>
          <a:prstGeom prst="rect">
            <a:avLst/>
          </a:prstGeom>
        </p:spPr>
        <p:txBody>
          <a:bodyPr vert="horz" wrap="square" lIns="0" tIns="11430" rIns="0" bIns="0" rtlCol="0">
            <a:spAutoFit/>
          </a:bodyPr>
          <a:lstStyle/>
          <a:p>
            <a:pPr marL="12700" marR="5080" algn="just">
              <a:lnSpc>
                <a:spcPct val="108000"/>
              </a:lnSpc>
            </a:pPr>
            <a:r>
              <a:rPr lang="en-US" sz="750" dirty="0">
                <a:solidFill>
                  <a:schemeClr val="tx1">
                    <a:lumMod val="75000"/>
                    <a:lumOff val="25000"/>
                  </a:schemeClr>
                </a:solidFill>
                <a:latin typeface="Calibri Light"/>
                <a:cs typeface="Calibri Light"/>
              </a:rPr>
              <a:t>Disclosures</a:t>
            </a:r>
            <a:r>
              <a:rPr sz="750" dirty="0">
                <a:solidFill>
                  <a:schemeClr val="tx1">
                    <a:lumMod val="75000"/>
                    <a:lumOff val="25000"/>
                  </a:schemeClr>
                </a:solidFill>
                <a:latin typeface="Calibri Light"/>
                <a:cs typeface="Calibri Light"/>
              </a:rPr>
              <a:t>: </a:t>
            </a:r>
            <a:r>
              <a:rPr sz="750" spc="-5" dirty="0">
                <a:solidFill>
                  <a:schemeClr val="tx1">
                    <a:lumMod val="75000"/>
                    <a:lumOff val="25000"/>
                  </a:schemeClr>
                </a:solidFill>
                <a:latin typeface="Calibri Light"/>
                <a:cs typeface="Calibri Light"/>
              </a:rPr>
              <a:t>All </a:t>
            </a:r>
            <a:r>
              <a:rPr sz="750" b="0" spc="-10" dirty="0">
                <a:solidFill>
                  <a:schemeClr val="tx1">
                    <a:lumMod val="75000"/>
                    <a:lumOff val="25000"/>
                  </a:schemeClr>
                </a:solidFill>
                <a:latin typeface="Calibri Light"/>
                <a:cs typeface="Calibri Light"/>
              </a:rPr>
              <a:t>performance data represents total return</a:t>
            </a:r>
            <a:r>
              <a:rPr lang="en-US" sz="750" b="0" spc="-10" dirty="0">
                <a:solidFill>
                  <a:schemeClr val="tx1">
                    <a:lumMod val="75000"/>
                    <a:lumOff val="25000"/>
                  </a:schemeClr>
                </a:solidFill>
                <a:latin typeface="Calibri Light"/>
                <a:cs typeface="Calibri Light"/>
              </a:rPr>
              <a:t>s. Performance longer than 1 year are annualized</a:t>
            </a:r>
            <a:r>
              <a:rPr sz="750" b="0" spc="-10" dirty="0">
                <a:solidFill>
                  <a:schemeClr val="tx1">
                    <a:lumMod val="75000"/>
                    <a:lumOff val="25000"/>
                  </a:schemeClr>
                </a:solidFill>
                <a:latin typeface="Calibri Light"/>
                <a:cs typeface="Calibri Light"/>
              </a:rPr>
              <a:t>. Past performance </a:t>
            </a:r>
            <a:r>
              <a:rPr sz="750" b="0" spc="-5" dirty="0">
                <a:solidFill>
                  <a:schemeClr val="tx1">
                    <a:lumMod val="75000"/>
                    <a:lumOff val="25000"/>
                  </a:schemeClr>
                </a:solidFill>
                <a:latin typeface="Calibri Light"/>
                <a:cs typeface="Calibri Light"/>
              </a:rPr>
              <a:t>is </a:t>
            </a:r>
            <a:r>
              <a:rPr lang="en-US" sz="750" b="0" spc="-10" dirty="0">
                <a:solidFill>
                  <a:schemeClr val="tx1">
                    <a:lumMod val="75000"/>
                    <a:lumOff val="25000"/>
                  </a:schemeClr>
                </a:solidFill>
                <a:latin typeface="Calibri Light"/>
                <a:cs typeface="Calibri Light"/>
              </a:rPr>
              <a:t>no guarantee</a:t>
            </a:r>
            <a:r>
              <a:rPr sz="750" b="0" spc="-1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of </a:t>
            </a:r>
            <a:r>
              <a:rPr sz="750" b="0" spc="-10" dirty="0">
                <a:solidFill>
                  <a:schemeClr val="tx1">
                    <a:lumMod val="75000"/>
                    <a:lumOff val="25000"/>
                  </a:schemeClr>
                </a:solidFill>
                <a:latin typeface="Calibri Light"/>
                <a:cs typeface="Calibri Light"/>
              </a:rPr>
              <a:t>future </a:t>
            </a:r>
            <a:r>
              <a:rPr lang="en-US" sz="750" b="0" spc="-10" dirty="0">
                <a:solidFill>
                  <a:schemeClr val="tx1">
                    <a:lumMod val="75000"/>
                    <a:lumOff val="25000"/>
                  </a:schemeClr>
                </a:solidFill>
                <a:latin typeface="Calibri Light"/>
                <a:cs typeface="Calibri Light"/>
              </a:rPr>
              <a:t>results</a:t>
            </a:r>
            <a:r>
              <a:rPr sz="750" b="0" spc="-1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Asset classes are represented by the following ETFs: </a:t>
            </a:r>
            <a:r>
              <a:rPr lang="en-US" sz="750" b="0" spc="-5" dirty="0">
                <a:solidFill>
                  <a:schemeClr val="tx1">
                    <a:lumMod val="75000"/>
                    <a:lumOff val="25000"/>
                  </a:schemeClr>
                </a:solidFill>
                <a:latin typeface="Calibri Light"/>
                <a:cs typeface="Calibri Light"/>
              </a:rPr>
              <a:t>U.S. Large Cap (</a:t>
            </a:r>
            <a:r>
              <a:rPr lang="en-US" sz="750" b="0" spc="-10" dirty="0">
                <a:solidFill>
                  <a:schemeClr val="tx1">
                    <a:lumMod val="75000"/>
                    <a:lumOff val="25000"/>
                  </a:schemeClr>
                </a:solidFill>
                <a:latin typeface="Calibri Light"/>
                <a:cs typeface="Calibri Light"/>
              </a:rPr>
              <a:t>SPY - SPDR </a:t>
            </a:r>
            <a:r>
              <a:rPr lang="en-US" sz="750" b="0" spc="-5" dirty="0">
                <a:solidFill>
                  <a:schemeClr val="tx1">
                    <a:lumMod val="75000"/>
                    <a:lumOff val="25000"/>
                  </a:schemeClr>
                </a:solidFill>
                <a:latin typeface="Calibri Light"/>
                <a:cs typeface="Calibri Light"/>
              </a:rPr>
              <a:t>S&amp;P </a:t>
            </a:r>
            <a:r>
              <a:rPr lang="en-US" sz="750" b="0" spc="-10" dirty="0">
                <a:solidFill>
                  <a:schemeClr val="tx1">
                    <a:lumMod val="75000"/>
                    <a:lumOff val="25000"/>
                  </a:schemeClr>
                </a:solidFill>
                <a:latin typeface="Calibri Light"/>
                <a:cs typeface="Calibri Light"/>
              </a:rPr>
              <a:t>500 ETF</a:t>
            </a:r>
            <a:r>
              <a:rPr lang="en-US" sz="750" b="0" spc="-5" dirty="0">
                <a:solidFill>
                  <a:schemeClr val="tx1">
                    <a:lumMod val="75000"/>
                    <a:lumOff val="25000"/>
                  </a:schemeClr>
                </a:solidFill>
                <a:latin typeface="Calibri Light"/>
                <a:cs typeface="Calibri Light"/>
              </a:rPr>
              <a:t>), U.S. Large Cap Growth (IWD – Russell 1000 Growth ETF), U.S. Large Cap Value (IWF – Russell 1000 Value ETF), U.S. Small Cap (</a:t>
            </a:r>
            <a:r>
              <a:rPr lang="en-US" sz="750" b="0" spc="-10" dirty="0">
                <a:solidFill>
                  <a:schemeClr val="tx1">
                    <a:lumMod val="75000"/>
                    <a:lumOff val="25000"/>
                  </a:schemeClr>
                </a:solidFill>
                <a:latin typeface="Calibri Light"/>
                <a:cs typeface="Calibri Light"/>
              </a:rPr>
              <a:t>IWM - </a:t>
            </a:r>
            <a:r>
              <a:rPr lang="en-US" sz="750" b="0" spc="-5" dirty="0">
                <a:solidFill>
                  <a:schemeClr val="tx1">
                    <a:lumMod val="75000"/>
                    <a:lumOff val="25000"/>
                  </a:schemeClr>
                </a:solidFill>
                <a:latin typeface="Calibri Light"/>
                <a:cs typeface="Calibri Light"/>
              </a:rPr>
              <a:t>iShares Russell </a:t>
            </a:r>
            <a:r>
              <a:rPr lang="en-US" sz="750" b="0" spc="-15" dirty="0">
                <a:solidFill>
                  <a:schemeClr val="tx1">
                    <a:lumMod val="75000"/>
                    <a:lumOff val="25000"/>
                  </a:schemeClr>
                </a:solidFill>
                <a:latin typeface="Calibri Light"/>
                <a:cs typeface="Calibri Light"/>
              </a:rPr>
              <a:t>2000 </a:t>
            </a:r>
            <a:r>
              <a:rPr lang="en-US" sz="750" b="0" spc="-10" dirty="0">
                <a:solidFill>
                  <a:schemeClr val="tx1">
                    <a:lumMod val="75000"/>
                    <a:lumOff val="25000"/>
                  </a:schemeClr>
                </a:solidFill>
                <a:latin typeface="Calibri Light"/>
                <a:cs typeface="Calibri Light"/>
              </a:rPr>
              <a:t>ETF</a:t>
            </a:r>
            <a:r>
              <a:rPr lang="en-US" sz="750" b="0" spc="-5" dirty="0">
                <a:solidFill>
                  <a:schemeClr val="tx1">
                    <a:lumMod val="75000"/>
                    <a:lumOff val="25000"/>
                  </a:schemeClr>
                </a:solidFill>
                <a:latin typeface="Calibri Light"/>
                <a:cs typeface="Calibri Light"/>
              </a:rPr>
              <a:t>), Global Stocks (ACWI - iShares MSCI ACWI ETF), DM </a:t>
            </a:r>
            <a:r>
              <a:rPr lang="en-US" sz="750" b="0" spc="-10" dirty="0">
                <a:solidFill>
                  <a:schemeClr val="tx1">
                    <a:lumMod val="75000"/>
                    <a:lumOff val="25000"/>
                  </a:schemeClr>
                </a:solidFill>
                <a:latin typeface="Calibri Light"/>
                <a:cs typeface="Calibri Light"/>
              </a:rPr>
              <a:t>Stocks (EFA - </a:t>
            </a:r>
            <a:r>
              <a:rPr lang="en-US" sz="750" b="0" spc="-5" dirty="0">
                <a:solidFill>
                  <a:schemeClr val="tx1">
                    <a:lumMod val="75000"/>
                    <a:lumOff val="25000"/>
                  </a:schemeClr>
                </a:solidFill>
                <a:latin typeface="Calibri Light"/>
                <a:cs typeface="Calibri Light"/>
              </a:rPr>
              <a:t>iShares </a:t>
            </a:r>
            <a:r>
              <a:rPr lang="en-US" sz="750" b="0" spc="-10" dirty="0">
                <a:solidFill>
                  <a:schemeClr val="tx1">
                    <a:lumMod val="75000"/>
                    <a:lumOff val="25000"/>
                  </a:schemeClr>
                </a:solidFill>
                <a:latin typeface="Calibri Light"/>
                <a:cs typeface="Calibri Light"/>
              </a:rPr>
              <a:t>MSCI </a:t>
            </a:r>
            <a:r>
              <a:rPr lang="en-US" sz="750" b="0" spc="-5" dirty="0">
                <a:solidFill>
                  <a:schemeClr val="tx1">
                    <a:lumMod val="75000"/>
                    <a:lumOff val="25000"/>
                  </a:schemeClr>
                </a:solidFill>
                <a:latin typeface="Calibri Light"/>
                <a:cs typeface="Calibri Light"/>
              </a:rPr>
              <a:t>EAFE </a:t>
            </a:r>
            <a:r>
              <a:rPr lang="en-US" sz="750" b="0" spc="-10" dirty="0">
                <a:solidFill>
                  <a:schemeClr val="tx1">
                    <a:lumMod val="75000"/>
                    <a:lumOff val="25000"/>
                  </a:schemeClr>
                </a:solidFill>
                <a:latin typeface="Calibri Light"/>
                <a:cs typeface="Calibri Light"/>
              </a:rPr>
              <a:t>ETF</a:t>
            </a:r>
            <a:r>
              <a:rPr lang="en-US"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EM </a:t>
            </a:r>
            <a:r>
              <a:rPr lang="en-US" sz="750" b="0" spc="-10" dirty="0">
                <a:solidFill>
                  <a:schemeClr val="tx1">
                    <a:lumMod val="75000"/>
                    <a:lumOff val="25000"/>
                  </a:schemeClr>
                </a:solidFill>
                <a:latin typeface="Calibri Light"/>
                <a:cs typeface="Calibri Light"/>
              </a:rPr>
              <a:t>Stocks (EEM - </a:t>
            </a:r>
            <a:r>
              <a:rPr sz="750" b="0" spc="-5" dirty="0">
                <a:solidFill>
                  <a:schemeClr val="tx1">
                    <a:lumMod val="75000"/>
                    <a:lumOff val="25000"/>
                  </a:schemeClr>
                </a:solidFill>
                <a:latin typeface="Calibri Light"/>
                <a:cs typeface="Calibri Light"/>
              </a:rPr>
              <a:t>iShares </a:t>
            </a:r>
            <a:r>
              <a:rPr sz="750" b="0" spc="-10" dirty="0">
                <a:solidFill>
                  <a:schemeClr val="tx1">
                    <a:lumMod val="75000"/>
                    <a:lumOff val="25000"/>
                  </a:schemeClr>
                </a:solidFill>
                <a:latin typeface="Calibri Light"/>
                <a:cs typeface="Calibri Light"/>
              </a:rPr>
              <a:t>MSCI </a:t>
            </a:r>
            <a:r>
              <a:rPr sz="750" b="0" spc="-5" dirty="0">
                <a:solidFill>
                  <a:schemeClr val="tx1">
                    <a:lumMod val="75000"/>
                    <a:lumOff val="25000"/>
                  </a:schemeClr>
                </a:solidFill>
                <a:latin typeface="Calibri Light"/>
                <a:cs typeface="Calibri Light"/>
              </a:rPr>
              <a:t>Emerging </a:t>
            </a:r>
            <a:r>
              <a:rPr sz="750" b="0" spc="-10" dirty="0">
                <a:solidFill>
                  <a:schemeClr val="tx1">
                    <a:lumMod val="75000"/>
                    <a:lumOff val="25000"/>
                  </a:schemeClr>
                </a:solidFill>
                <a:latin typeface="Calibri Light"/>
                <a:cs typeface="Calibri Light"/>
              </a:rPr>
              <a:t>ETF), </a:t>
            </a:r>
            <a:r>
              <a:rPr lang="en-US" sz="750" b="0" spc="-10" dirty="0">
                <a:solidFill>
                  <a:schemeClr val="tx1">
                    <a:lumMod val="75000"/>
                    <a:lumOff val="25000"/>
                  </a:schemeClr>
                </a:solidFill>
                <a:latin typeface="Calibri Light"/>
                <a:cs typeface="Calibri Light"/>
              </a:rPr>
              <a:t>U.S. Taxable Bonds (AGG - </a:t>
            </a:r>
            <a:r>
              <a:rPr lang="en-US" sz="750" b="0" spc="-5" dirty="0">
                <a:solidFill>
                  <a:schemeClr val="tx1">
                    <a:lumMod val="75000"/>
                    <a:lumOff val="25000"/>
                  </a:schemeClr>
                </a:solidFill>
                <a:latin typeface="Calibri Light"/>
                <a:cs typeface="Calibri Light"/>
              </a:rPr>
              <a:t>iShares </a:t>
            </a:r>
            <a:r>
              <a:rPr lang="en-US" sz="750" b="0" spc="-10" dirty="0">
                <a:solidFill>
                  <a:schemeClr val="tx1">
                    <a:lumMod val="75000"/>
                    <a:lumOff val="25000"/>
                  </a:schemeClr>
                </a:solidFill>
                <a:latin typeface="Calibri Light"/>
                <a:cs typeface="Calibri Light"/>
              </a:rPr>
              <a:t>Core </a:t>
            </a:r>
            <a:r>
              <a:rPr lang="en-US" sz="750" b="0" spc="-5" dirty="0">
                <a:solidFill>
                  <a:schemeClr val="tx1">
                    <a:lumMod val="75000"/>
                    <a:lumOff val="25000"/>
                  </a:schemeClr>
                </a:solidFill>
                <a:latin typeface="Calibri Light"/>
                <a:cs typeface="Calibri Light"/>
              </a:rPr>
              <a:t>U.S. </a:t>
            </a:r>
            <a:r>
              <a:rPr lang="en-US" sz="750" b="0" spc="-10" dirty="0">
                <a:solidFill>
                  <a:schemeClr val="tx1">
                    <a:lumMod val="75000"/>
                    <a:lumOff val="25000"/>
                  </a:schemeClr>
                </a:solidFill>
                <a:latin typeface="Calibri Light"/>
                <a:cs typeface="Calibri Light"/>
              </a:rPr>
              <a:t>Aggregate Bond ETF</a:t>
            </a:r>
            <a:r>
              <a:rPr lang="en-US" sz="750" b="0" spc="-5" dirty="0">
                <a:solidFill>
                  <a:schemeClr val="tx1">
                    <a:lumMod val="75000"/>
                    <a:lumOff val="25000"/>
                  </a:schemeClr>
                </a:solidFill>
                <a:latin typeface="Calibri Light"/>
                <a:cs typeface="Calibri Light"/>
              </a:rPr>
              <a:t>), U.S. Municipal Bonds (MUB - iShares National Muni Bond ETF), U.S. High Yield Bonds (HYG - iShares </a:t>
            </a:r>
            <a:r>
              <a:rPr lang="en-US" sz="750" b="0" spc="-10" dirty="0">
                <a:solidFill>
                  <a:schemeClr val="tx1">
                    <a:lumMod val="75000"/>
                    <a:lumOff val="25000"/>
                  </a:schemeClr>
                </a:solidFill>
                <a:latin typeface="Calibri Light"/>
                <a:cs typeface="Calibri Light"/>
              </a:rPr>
              <a:t>iBoxx </a:t>
            </a:r>
            <a:r>
              <a:rPr lang="en-US" sz="750" b="0" spc="-5" dirty="0">
                <a:solidFill>
                  <a:schemeClr val="tx1">
                    <a:lumMod val="75000"/>
                    <a:lumOff val="25000"/>
                  </a:schemeClr>
                </a:solidFill>
                <a:latin typeface="Calibri Light"/>
                <a:cs typeface="Calibri Light"/>
              </a:rPr>
              <a:t>$ High Yield </a:t>
            </a:r>
            <a:r>
              <a:rPr lang="en-US" sz="750" b="0" spc="-10" dirty="0">
                <a:solidFill>
                  <a:schemeClr val="tx1">
                    <a:lumMod val="75000"/>
                    <a:lumOff val="25000"/>
                  </a:schemeClr>
                </a:solidFill>
                <a:latin typeface="Calibri Light"/>
                <a:cs typeface="Calibri Light"/>
              </a:rPr>
              <a:t>Corporate ETF</a:t>
            </a:r>
            <a:r>
              <a:rPr lang="en-US"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Commodities</a:t>
            </a:r>
            <a:r>
              <a:rPr lang="en-US" sz="750" b="0" spc="-10" dirty="0">
                <a:solidFill>
                  <a:schemeClr val="tx1">
                    <a:lumMod val="75000"/>
                    <a:lumOff val="25000"/>
                  </a:schemeClr>
                </a:solidFill>
                <a:latin typeface="Calibri Light"/>
                <a:cs typeface="Calibri Light"/>
              </a:rPr>
              <a:t> (DBC - </a:t>
            </a:r>
            <a:r>
              <a:rPr sz="750" b="0" spc="-10" dirty="0">
                <a:solidFill>
                  <a:schemeClr val="tx1">
                    <a:lumMod val="75000"/>
                    <a:lumOff val="25000"/>
                  </a:schemeClr>
                </a:solidFill>
                <a:latin typeface="Calibri Light"/>
                <a:cs typeface="Calibri Light"/>
              </a:rPr>
              <a:t>Invesco </a:t>
            </a:r>
            <a:r>
              <a:rPr sz="750" b="0" spc="-5" dirty="0">
                <a:solidFill>
                  <a:schemeClr val="tx1">
                    <a:lumMod val="75000"/>
                    <a:lumOff val="25000"/>
                  </a:schemeClr>
                </a:solidFill>
                <a:latin typeface="Calibri Light"/>
                <a:cs typeface="Calibri Light"/>
              </a:rPr>
              <a:t>DB </a:t>
            </a:r>
            <a:r>
              <a:rPr sz="750" b="0" spc="-10" dirty="0">
                <a:solidFill>
                  <a:schemeClr val="tx1">
                    <a:lumMod val="75000"/>
                    <a:lumOff val="25000"/>
                  </a:schemeClr>
                </a:solidFill>
                <a:latin typeface="Calibri Light"/>
                <a:cs typeface="Calibri Light"/>
              </a:rPr>
              <a:t>Commodity </a:t>
            </a:r>
            <a:r>
              <a:rPr lang="en-US" sz="750" b="0" spc="-5" dirty="0">
                <a:solidFill>
                  <a:schemeClr val="tx1">
                    <a:lumMod val="75000"/>
                    <a:lumOff val="25000"/>
                  </a:schemeClr>
                </a:solidFill>
                <a:latin typeface="Calibri Light"/>
                <a:cs typeface="Calibri Light"/>
              </a:rPr>
              <a:t>ETF</a:t>
            </a:r>
            <a:r>
              <a:rPr sz="750" b="0" spc="-5" dirty="0">
                <a:solidFill>
                  <a:schemeClr val="tx1">
                    <a:lumMod val="75000"/>
                    <a:lumOff val="25000"/>
                  </a:schemeClr>
                </a:solidFill>
                <a:latin typeface="Calibri Light"/>
                <a:cs typeface="Calibri Light"/>
              </a:rPr>
              <a:t>), </a:t>
            </a:r>
            <a:r>
              <a:rPr lang="en-US" sz="750" b="0" spc="-5" dirty="0">
                <a:solidFill>
                  <a:schemeClr val="tx1">
                    <a:lumMod val="75000"/>
                    <a:lumOff val="25000"/>
                  </a:schemeClr>
                </a:solidFill>
                <a:latin typeface="Calibri Light"/>
                <a:cs typeface="Calibri Light"/>
              </a:rPr>
              <a:t>and </a:t>
            </a:r>
            <a:r>
              <a:rPr sz="750" b="0" spc="-10" dirty="0">
                <a:solidFill>
                  <a:schemeClr val="tx1">
                    <a:lumMod val="75000"/>
                    <a:lumOff val="25000"/>
                  </a:schemeClr>
                </a:solidFill>
                <a:latin typeface="Calibri Light"/>
                <a:cs typeface="Calibri Light"/>
              </a:rPr>
              <a:t>REITs</a:t>
            </a:r>
            <a:r>
              <a:rPr lang="en-US" sz="750" b="0" spc="-10" dirty="0">
                <a:solidFill>
                  <a:schemeClr val="tx1">
                    <a:lumMod val="75000"/>
                    <a:lumOff val="25000"/>
                  </a:schemeClr>
                </a:solidFill>
                <a:latin typeface="Calibri Light"/>
                <a:cs typeface="Calibri Light"/>
              </a:rPr>
              <a:t> (VNQ - </a:t>
            </a:r>
            <a:r>
              <a:rPr sz="750" b="0" spc="-10" dirty="0">
                <a:solidFill>
                  <a:schemeClr val="tx1">
                    <a:lumMod val="75000"/>
                    <a:lumOff val="25000"/>
                  </a:schemeClr>
                </a:solidFill>
                <a:latin typeface="Calibri Light"/>
                <a:cs typeface="Calibri Light"/>
              </a:rPr>
              <a:t>Vanguard Real Estate ETF</a:t>
            </a:r>
            <a:r>
              <a:rPr sz="750" b="0" spc="-5" dirty="0">
                <a:solidFill>
                  <a:schemeClr val="tx1">
                    <a:lumMod val="75000"/>
                    <a:lumOff val="25000"/>
                  </a:schemeClr>
                </a:solidFill>
                <a:latin typeface="Calibri Light"/>
                <a:cs typeface="Calibri Light"/>
              </a:rPr>
              <a:t>)</a:t>
            </a:r>
            <a:r>
              <a:rPr lang="en-US" sz="750" b="0" spc="-5" dirty="0">
                <a:solidFill>
                  <a:schemeClr val="tx1">
                    <a:lumMod val="75000"/>
                    <a:lumOff val="25000"/>
                  </a:schemeClr>
                </a:solidFill>
                <a:latin typeface="Calibri Light"/>
                <a:cs typeface="Calibri Light"/>
              </a:rPr>
              <a:t>.</a:t>
            </a:r>
            <a:r>
              <a:rPr sz="750" b="0" spc="-5" dirty="0">
                <a:solidFill>
                  <a:schemeClr val="tx1">
                    <a:lumMod val="75000"/>
                    <a:lumOff val="25000"/>
                  </a:schemeClr>
                </a:solidFill>
                <a:latin typeface="Calibri Light"/>
                <a:cs typeface="Calibri Light"/>
              </a:rPr>
              <a:t> </a:t>
            </a:r>
            <a:endParaRPr sz="750" dirty="0">
              <a:solidFill>
                <a:schemeClr val="tx1">
                  <a:lumMod val="75000"/>
                  <a:lumOff val="25000"/>
                </a:schemeClr>
              </a:solidFill>
              <a:latin typeface="Calibri Light"/>
              <a:cs typeface="Calibri Light"/>
            </a:endParaRPr>
          </a:p>
        </p:txBody>
      </p:sp>
    </p:spTree>
    <p:extLst>
      <p:ext uri="{BB962C8B-B14F-4D97-AF65-F5344CB8AC3E}">
        <p14:creationId xmlns:p14="http://schemas.microsoft.com/office/powerpoint/2010/main" val="3413015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924A1CD-0894-4142-BF4C-063EE48173FD}"/>
              </a:ext>
            </a:extLst>
          </p:cNvPr>
          <p:cNvPicPr>
            <a:picLocks noChangeAspect="1"/>
          </p:cNvPicPr>
          <p:nvPr/>
        </p:nvPicPr>
        <p:blipFill>
          <a:blip r:embed="rId2"/>
          <a:stretch>
            <a:fillRect/>
          </a:stretch>
        </p:blipFill>
        <p:spPr>
          <a:xfrm>
            <a:off x="207035" y="947956"/>
            <a:ext cx="8756884" cy="4256812"/>
          </a:xfrm>
          <a:prstGeom prst="rect">
            <a:avLst/>
          </a:prstGeom>
        </p:spPr>
      </p:pic>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Annual Asset Class Performance</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7</a:t>
            </a:fld>
            <a:endParaRPr lang="en-US" dirty="0"/>
          </a:p>
        </p:txBody>
      </p:sp>
      <p:sp>
        <p:nvSpPr>
          <p:cNvPr id="14" name="object 17">
            <a:extLst>
              <a:ext uri="{FF2B5EF4-FFF2-40B4-BE49-F238E27FC236}">
                <a16:creationId xmlns:a16="http://schemas.microsoft.com/office/drawing/2014/main" id="{FB1741FE-C9A5-43CE-88C0-5B04630A6B42}"/>
              </a:ext>
            </a:extLst>
          </p:cNvPr>
          <p:cNvSpPr txBox="1"/>
          <p:nvPr/>
        </p:nvSpPr>
        <p:spPr>
          <a:xfrm>
            <a:off x="224308" y="5483421"/>
            <a:ext cx="8761200" cy="504369"/>
          </a:xfrm>
          <a:prstGeom prst="rect">
            <a:avLst/>
          </a:prstGeom>
        </p:spPr>
        <p:txBody>
          <a:bodyPr vert="horz" wrap="square" lIns="0" tIns="11430" rIns="0" bIns="0" rtlCol="0">
            <a:spAutoFit/>
          </a:bodyPr>
          <a:lstStyle/>
          <a:p>
            <a:pPr marL="12700" marR="5080" algn="just">
              <a:lnSpc>
                <a:spcPct val="108000"/>
              </a:lnSpc>
            </a:pPr>
            <a:r>
              <a:rPr lang="en-US" sz="750" dirty="0">
                <a:solidFill>
                  <a:schemeClr val="tx1">
                    <a:lumMod val="75000"/>
                    <a:lumOff val="25000"/>
                  </a:schemeClr>
                </a:solidFill>
                <a:latin typeface="Calibri Light"/>
                <a:cs typeface="Calibri Light"/>
              </a:rPr>
              <a:t>Disclosures</a:t>
            </a:r>
            <a:r>
              <a:rPr sz="750" dirty="0">
                <a:solidFill>
                  <a:schemeClr val="tx1">
                    <a:lumMod val="75000"/>
                    <a:lumOff val="25000"/>
                  </a:schemeClr>
                </a:solidFill>
                <a:latin typeface="Calibri Light"/>
                <a:cs typeface="Calibri Light"/>
              </a:rPr>
              <a:t>: </a:t>
            </a:r>
            <a:r>
              <a:rPr sz="750" spc="-5" dirty="0">
                <a:solidFill>
                  <a:schemeClr val="tx1">
                    <a:lumMod val="75000"/>
                    <a:lumOff val="25000"/>
                  </a:schemeClr>
                </a:solidFill>
                <a:latin typeface="Calibri Light"/>
                <a:cs typeface="Calibri Light"/>
              </a:rPr>
              <a:t>All </a:t>
            </a:r>
            <a:r>
              <a:rPr sz="750" b="0" spc="-10" dirty="0">
                <a:solidFill>
                  <a:schemeClr val="tx1">
                    <a:lumMod val="75000"/>
                    <a:lumOff val="25000"/>
                  </a:schemeClr>
                </a:solidFill>
                <a:latin typeface="Calibri Light"/>
                <a:cs typeface="Calibri Light"/>
              </a:rPr>
              <a:t>performance data represents total returns </a:t>
            </a:r>
            <a:r>
              <a:rPr sz="750" b="0" spc="-5" dirty="0">
                <a:solidFill>
                  <a:schemeClr val="tx1">
                    <a:lumMod val="75000"/>
                    <a:lumOff val="25000"/>
                  </a:schemeClr>
                </a:solidFill>
                <a:latin typeface="Calibri Light"/>
                <a:cs typeface="Calibri Light"/>
              </a:rPr>
              <a:t>for </a:t>
            </a:r>
            <a:r>
              <a:rPr sz="750" b="0" spc="-10" dirty="0">
                <a:solidFill>
                  <a:schemeClr val="tx1">
                    <a:lumMod val="75000"/>
                    <a:lumOff val="25000"/>
                  </a:schemeClr>
                </a:solidFill>
                <a:latin typeface="Calibri Light"/>
                <a:cs typeface="Calibri Light"/>
              </a:rPr>
              <a:t>the </a:t>
            </a:r>
            <a:r>
              <a:rPr sz="750" b="0" spc="-5" dirty="0">
                <a:solidFill>
                  <a:schemeClr val="tx1">
                    <a:lumMod val="75000"/>
                    <a:lumOff val="25000"/>
                  </a:schemeClr>
                </a:solidFill>
                <a:latin typeface="Calibri Light"/>
                <a:cs typeface="Calibri Light"/>
              </a:rPr>
              <a:t>stated </a:t>
            </a:r>
            <a:r>
              <a:rPr sz="750" b="0" spc="-10" dirty="0">
                <a:solidFill>
                  <a:schemeClr val="tx1">
                    <a:lumMod val="75000"/>
                    <a:lumOff val="25000"/>
                  </a:schemeClr>
                </a:solidFill>
                <a:latin typeface="Calibri Light"/>
                <a:cs typeface="Calibri Light"/>
              </a:rPr>
              <a:t>period. Past performance </a:t>
            </a:r>
            <a:r>
              <a:rPr sz="750" b="0" spc="-5" dirty="0">
                <a:solidFill>
                  <a:schemeClr val="tx1">
                    <a:lumMod val="75000"/>
                    <a:lumOff val="25000"/>
                  </a:schemeClr>
                </a:solidFill>
                <a:latin typeface="Calibri Light"/>
                <a:cs typeface="Calibri Light"/>
              </a:rPr>
              <a:t>is </a:t>
            </a:r>
            <a:r>
              <a:rPr lang="en-US" sz="750" b="0" spc="-10" dirty="0">
                <a:solidFill>
                  <a:schemeClr val="tx1">
                    <a:lumMod val="75000"/>
                    <a:lumOff val="25000"/>
                  </a:schemeClr>
                </a:solidFill>
                <a:latin typeface="Calibri Light"/>
                <a:cs typeface="Calibri Light"/>
              </a:rPr>
              <a:t>no guarantee</a:t>
            </a:r>
            <a:r>
              <a:rPr sz="750" b="0" spc="-1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of </a:t>
            </a:r>
            <a:r>
              <a:rPr sz="750" b="0" spc="-10" dirty="0">
                <a:solidFill>
                  <a:schemeClr val="tx1">
                    <a:lumMod val="75000"/>
                    <a:lumOff val="25000"/>
                  </a:schemeClr>
                </a:solidFill>
                <a:latin typeface="Calibri Light"/>
                <a:cs typeface="Calibri Light"/>
              </a:rPr>
              <a:t>future </a:t>
            </a:r>
            <a:r>
              <a:rPr lang="en-US" sz="750" b="0" spc="-10" dirty="0">
                <a:solidFill>
                  <a:schemeClr val="tx1">
                    <a:lumMod val="75000"/>
                    <a:lumOff val="25000"/>
                  </a:schemeClr>
                </a:solidFill>
                <a:latin typeface="Calibri Light"/>
                <a:cs typeface="Calibri Light"/>
              </a:rPr>
              <a:t>results</a:t>
            </a:r>
            <a:r>
              <a:rPr sz="750" b="0" spc="-1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Asset classes are represented by the following ETFs: </a:t>
            </a:r>
            <a:r>
              <a:rPr sz="750" b="0" spc="-10" dirty="0">
                <a:solidFill>
                  <a:schemeClr val="tx1">
                    <a:lumMod val="75000"/>
                    <a:lumOff val="25000"/>
                  </a:schemeClr>
                </a:solidFill>
                <a:latin typeface="Calibri Light"/>
                <a:cs typeface="Calibri Light"/>
              </a:rPr>
              <a:t>EM Equity</a:t>
            </a:r>
            <a:r>
              <a:rPr lang="en-US" sz="750" b="0" spc="-10" dirty="0">
                <a:solidFill>
                  <a:schemeClr val="tx1">
                    <a:lumMod val="75000"/>
                    <a:lumOff val="25000"/>
                  </a:schemeClr>
                </a:solidFill>
                <a:latin typeface="Calibri Light"/>
                <a:cs typeface="Calibri Light"/>
              </a:rPr>
              <a:t> (EEM - </a:t>
            </a:r>
            <a:r>
              <a:rPr sz="750" b="0" spc="-5" dirty="0">
                <a:solidFill>
                  <a:schemeClr val="tx1">
                    <a:lumMod val="75000"/>
                    <a:lumOff val="25000"/>
                  </a:schemeClr>
                </a:solidFill>
                <a:latin typeface="Calibri Light"/>
                <a:cs typeface="Calibri Light"/>
              </a:rPr>
              <a:t>iShares </a:t>
            </a:r>
            <a:r>
              <a:rPr sz="750" b="0" spc="-10" dirty="0">
                <a:solidFill>
                  <a:schemeClr val="tx1">
                    <a:lumMod val="75000"/>
                    <a:lumOff val="25000"/>
                  </a:schemeClr>
                </a:solidFill>
                <a:latin typeface="Calibri Light"/>
                <a:cs typeface="Calibri Light"/>
              </a:rPr>
              <a:t>MSCI </a:t>
            </a:r>
            <a:r>
              <a:rPr sz="750" b="0" spc="-5" dirty="0">
                <a:solidFill>
                  <a:schemeClr val="tx1">
                    <a:lumMod val="75000"/>
                    <a:lumOff val="25000"/>
                  </a:schemeClr>
                </a:solidFill>
                <a:latin typeface="Calibri Light"/>
                <a:cs typeface="Calibri Light"/>
              </a:rPr>
              <a:t>Emerging </a:t>
            </a:r>
            <a:r>
              <a:rPr sz="750" b="0" spc="-10" dirty="0">
                <a:solidFill>
                  <a:schemeClr val="tx1">
                    <a:lumMod val="75000"/>
                    <a:lumOff val="25000"/>
                  </a:schemeClr>
                </a:solidFill>
                <a:latin typeface="Calibri Light"/>
                <a:cs typeface="Calibri Light"/>
              </a:rPr>
              <a:t>Markets ETF), Commodities</a:t>
            </a:r>
            <a:r>
              <a:rPr lang="en-US" sz="750" b="0" spc="-10" dirty="0">
                <a:solidFill>
                  <a:schemeClr val="tx1">
                    <a:lumMod val="75000"/>
                    <a:lumOff val="25000"/>
                  </a:schemeClr>
                </a:solidFill>
                <a:latin typeface="Calibri Light"/>
                <a:cs typeface="Calibri Light"/>
              </a:rPr>
              <a:t> (DBC - </a:t>
            </a:r>
            <a:r>
              <a:rPr sz="750" b="0" spc="-10" dirty="0">
                <a:solidFill>
                  <a:schemeClr val="tx1">
                    <a:lumMod val="75000"/>
                    <a:lumOff val="25000"/>
                  </a:schemeClr>
                </a:solidFill>
                <a:latin typeface="Calibri Light"/>
                <a:cs typeface="Calibri Light"/>
              </a:rPr>
              <a:t>Invesco </a:t>
            </a:r>
            <a:r>
              <a:rPr sz="750" b="0" spc="-5" dirty="0">
                <a:solidFill>
                  <a:schemeClr val="tx1">
                    <a:lumMod val="75000"/>
                    <a:lumOff val="25000"/>
                  </a:schemeClr>
                </a:solidFill>
                <a:latin typeface="Calibri Light"/>
                <a:cs typeface="Calibri Light"/>
              </a:rPr>
              <a:t>DB </a:t>
            </a:r>
            <a:r>
              <a:rPr sz="750" b="0" spc="-10" dirty="0">
                <a:solidFill>
                  <a:schemeClr val="tx1">
                    <a:lumMod val="75000"/>
                    <a:lumOff val="25000"/>
                  </a:schemeClr>
                </a:solidFill>
                <a:latin typeface="Calibri Light"/>
                <a:cs typeface="Calibri Light"/>
              </a:rPr>
              <a:t>Commodity Index Tracking </a:t>
            </a:r>
            <a:r>
              <a:rPr lang="en-US" sz="750" b="0" spc="-5" dirty="0">
                <a:solidFill>
                  <a:schemeClr val="tx1">
                    <a:lumMod val="75000"/>
                    <a:lumOff val="25000"/>
                  </a:schemeClr>
                </a:solidFill>
                <a:latin typeface="Calibri Light"/>
                <a:cs typeface="Calibri Light"/>
              </a:rPr>
              <a:t>ETF</a:t>
            </a:r>
            <a:r>
              <a:rPr sz="750" b="0" spc="-5" dirty="0">
                <a:solidFill>
                  <a:schemeClr val="tx1">
                    <a:lumMod val="75000"/>
                    <a:lumOff val="25000"/>
                  </a:schemeClr>
                </a:solidFill>
                <a:latin typeface="Calibri Light"/>
                <a:cs typeface="Calibri Light"/>
              </a:rPr>
              <a:t>), DM </a:t>
            </a:r>
            <a:r>
              <a:rPr sz="750" b="0" spc="-10" dirty="0">
                <a:solidFill>
                  <a:schemeClr val="tx1">
                    <a:lumMod val="75000"/>
                    <a:lumOff val="25000"/>
                  </a:schemeClr>
                </a:solidFill>
                <a:latin typeface="Calibri Light"/>
                <a:cs typeface="Calibri Light"/>
              </a:rPr>
              <a:t>Equity</a:t>
            </a:r>
            <a:r>
              <a:rPr lang="en-US" sz="750" b="0" spc="-10" dirty="0">
                <a:solidFill>
                  <a:schemeClr val="tx1">
                    <a:lumMod val="75000"/>
                    <a:lumOff val="25000"/>
                  </a:schemeClr>
                </a:solidFill>
                <a:latin typeface="Calibri Light"/>
                <a:cs typeface="Calibri Light"/>
              </a:rPr>
              <a:t> (EFA - </a:t>
            </a:r>
            <a:r>
              <a:rPr sz="750" b="0" spc="-5" dirty="0">
                <a:solidFill>
                  <a:schemeClr val="tx1">
                    <a:lumMod val="75000"/>
                    <a:lumOff val="25000"/>
                  </a:schemeClr>
                </a:solidFill>
                <a:latin typeface="Calibri Light"/>
                <a:cs typeface="Calibri Light"/>
              </a:rPr>
              <a:t>iShares </a:t>
            </a:r>
            <a:r>
              <a:rPr sz="750" b="0" spc="-10" dirty="0">
                <a:solidFill>
                  <a:schemeClr val="tx1">
                    <a:lumMod val="75000"/>
                    <a:lumOff val="25000"/>
                  </a:schemeClr>
                </a:solidFill>
                <a:latin typeface="Calibri Light"/>
                <a:cs typeface="Calibri Light"/>
              </a:rPr>
              <a:t>MSCI </a:t>
            </a:r>
            <a:r>
              <a:rPr sz="750" b="0" spc="-5" dirty="0">
                <a:solidFill>
                  <a:schemeClr val="tx1">
                    <a:lumMod val="75000"/>
                    <a:lumOff val="25000"/>
                  </a:schemeClr>
                </a:solidFill>
                <a:latin typeface="Calibri Light"/>
                <a:cs typeface="Calibri Light"/>
              </a:rPr>
              <a:t>EAFE </a:t>
            </a:r>
            <a:r>
              <a:rPr sz="750" b="0" spc="-10" dirty="0">
                <a:solidFill>
                  <a:schemeClr val="tx1">
                    <a:lumMod val="75000"/>
                    <a:lumOff val="25000"/>
                  </a:schemeClr>
                </a:solidFill>
                <a:latin typeface="Calibri Light"/>
                <a:cs typeface="Calibri Light"/>
              </a:rPr>
              <a:t>ETF</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REITs</a:t>
            </a:r>
            <a:r>
              <a:rPr lang="en-US" sz="750" b="0" spc="-10" dirty="0">
                <a:solidFill>
                  <a:schemeClr val="tx1">
                    <a:lumMod val="75000"/>
                    <a:lumOff val="25000"/>
                  </a:schemeClr>
                </a:solidFill>
                <a:latin typeface="Calibri Light"/>
                <a:cs typeface="Calibri Light"/>
              </a:rPr>
              <a:t> (VNQ - </a:t>
            </a:r>
            <a:r>
              <a:rPr sz="750" b="0" spc="-10" dirty="0">
                <a:solidFill>
                  <a:schemeClr val="tx1">
                    <a:lumMod val="75000"/>
                    <a:lumOff val="25000"/>
                  </a:schemeClr>
                </a:solidFill>
                <a:latin typeface="Calibri Light"/>
                <a:cs typeface="Calibri Light"/>
              </a:rPr>
              <a:t>Vanguard Real Estate ETF</a:t>
            </a:r>
            <a:r>
              <a:rPr sz="750" b="0" spc="-5" dirty="0">
                <a:solidFill>
                  <a:schemeClr val="tx1">
                    <a:lumMod val="75000"/>
                    <a:lumOff val="25000"/>
                  </a:schemeClr>
                </a:solidFill>
                <a:latin typeface="Calibri Light"/>
                <a:cs typeface="Calibri Light"/>
              </a:rPr>
              <a:t>), Large </a:t>
            </a:r>
            <a:r>
              <a:rPr sz="750" b="0" spc="-10" dirty="0">
                <a:solidFill>
                  <a:schemeClr val="tx1">
                    <a:lumMod val="75000"/>
                    <a:lumOff val="25000"/>
                  </a:schemeClr>
                </a:solidFill>
                <a:latin typeface="Calibri Light"/>
                <a:cs typeface="Calibri Light"/>
              </a:rPr>
              <a:t>Caps</a:t>
            </a:r>
            <a:r>
              <a:rPr lang="en-US" sz="750" b="0" spc="-10" dirty="0">
                <a:solidFill>
                  <a:schemeClr val="tx1">
                    <a:lumMod val="75000"/>
                    <a:lumOff val="25000"/>
                  </a:schemeClr>
                </a:solidFill>
                <a:latin typeface="Calibri Light"/>
                <a:cs typeface="Calibri Light"/>
              </a:rPr>
              <a:t> (SPY - </a:t>
            </a:r>
            <a:r>
              <a:rPr sz="750" b="0" spc="-10" dirty="0">
                <a:solidFill>
                  <a:schemeClr val="tx1">
                    <a:lumMod val="75000"/>
                    <a:lumOff val="25000"/>
                  </a:schemeClr>
                </a:solidFill>
                <a:latin typeface="Calibri Light"/>
                <a:cs typeface="Calibri Light"/>
              </a:rPr>
              <a:t>SPDR </a:t>
            </a:r>
            <a:r>
              <a:rPr sz="750" b="0" spc="-5" dirty="0">
                <a:solidFill>
                  <a:schemeClr val="tx1">
                    <a:lumMod val="75000"/>
                    <a:lumOff val="25000"/>
                  </a:schemeClr>
                </a:solidFill>
                <a:latin typeface="Calibri Light"/>
                <a:cs typeface="Calibri Light"/>
              </a:rPr>
              <a:t>S&amp;P </a:t>
            </a:r>
            <a:r>
              <a:rPr sz="750" b="0" spc="-10" dirty="0">
                <a:solidFill>
                  <a:schemeClr val="tx1">
                    <a:lumMod val="75000"/>
                    <a:lumOff val="25000"/>
                  </a:schemeClr>
                </a:solidFill>
                <a:latin typeface="Calibri Light"/>
                <a:cs typeface="Calibri Light"/>
              </a:rPr>
              <a:t>500 ETF</a:t>
            </a:r>
            <a:r>
              <a:rPr sz="750" b="0" spc="-5" dirty="0">
                <a:solidFill>
                  <a:schemeClr val="tx1">
                    <a:lumMod val="75000"/>
                    <a:lumOff val="25000"/>
                  </a:schemeClr>
                </a:solidFill>
                <a:latin typeface="Calibri Light"/>
                <a:cs typeface="Calibri Light"/>
              </a:rPr>
              <a:t>), Small </a:t>
            </a:r>
            <a:r>
              <a:rPr sz="750" b="0" spc="-10" dirty="0">
                <a:solidFill>
                  <a:schemeClr val="tx1">
                    <a:lumMod val="75000"/>
                    <a:lumOff val="25000"/>
                  </a:schemeClr>
                </a:solidFill>
                <a:latin typeface="Calibri Light"/>
                <a:cs typeface="Calibri Light"/>
              </a:rPr>
              <a:t>Caps</a:t>
            </a:r>
            <a:r>
              <a:rPr lang="en-US" sz="750" b="0" spc="-10" dirty="0">
                <a:solidFill>
                  <a:schemeClr val="tx1">
                    <a:lumMod val="75000"/>
                    <a:lumOff val="25000"/>
                  </a:schemeClr>
                </a:solidFill>
                <a:latin typeface="Calibri Light"/>
                <a:cs typeface="Calibri Light"/>
              </a:rPr>
              <a:t> (IWM - </a:t>
            </a:r>
            <a:r>
              <a:rPr sz="750" b="0" spc="-5" dirty="0">
                <a:solidFill>
                  <a:schemeClr val="tx1">
                    <a:lumMod val="75000"/>
                    <a:lumOff val="25000"/>
                  </a:schemeClr>
                </a:solidFill>
                <a:latin typeface="Calibri Light"/>
                <a:cs typeface="Calibri Light"/>
              </a:rPr>
              <a:t>iShares Russell </a:t>
            </a:r>
            <a:r>
              <a:rPr sz="750" b="0" spc="-15" dirty="0">
                <a:solidFill>
                  <a:schemeClr val="tx1">
                    <a:lumMod val="75000"/>
                    <a:lumOff val="25000"/>
                  </a:schemeClr>
                </a:solidFill>
                <a:latin typeface="Calibri Light"/>
                <a:cs typeface="Calibri Light"/>
              </a:rPr>
              <a:t>2000 </a:t>
            </a:r>
            <a:r>
              <a:rPr sz="750" b="0" spc="-10" dirty="0">
                <a:solidFill>
                  <a:schemeClr val="tx1">
                    <a:lumMod val="75000"/>
                    <a:lumOff val="25000"/>
                  </a:schemeClr>
                </a:solidFill>
                <a:latin typeface="Calibri Light"/>
                <a:cs typeface="Calibri Light"/>
              </a:rPr>
              <a:t>ETF</a:t>
            </a:r>
            <a:r>
              <a:rPr sz="750" b="0" spc="-5" dirty="0">
                <a:solidFill>
                  <a:schemeClr val="tx1">
                    <a:lumMod val="75000"/>
                    <a:lumOff val="25000"/>
                  </a:schemeClr>
                </a:solidFill>
                <a:latin typeface="Calibri Light"/>
                <a:cs typeface="Calibri Light"/>
              </a:rPr>
              <a:t>), High Yield</a:t>
            </a:r>
            <a:r>
              <a:rPr lang="en-US" sz="750" b="0" spc="-5" dirty="0">
                <a:solidFill>
                  <a:schemeClr val="tx1">
                    <a:lumMod val="75000"/>
                    <a:lumOff val="25000"/>
                  </a:schemeClr>
                </a:solidFill>
                <a:latin typeface="Calibri Light"/>
                <a:cs typeface="Calibri Light"/>
              </a:rPr>
              <a:t> (HYG - </a:t>
            </a:r>
            <a:r>
              <a:rPr sz="750" b="0" spc="-5" dirty="0">
                <a:solidFill>
                  <a:schemeClr val="tx1">
                    <a:lumMod val="75000"/>
                    <a:lumOff val="25000"/>
                  </a:schemeClr>
                </a:solidFill>
                <a:latin typeface="Calibri Light"/>
                <a:cs typeface="Calibri Light"/>
              </a:rPr>
              <a:t>iShares </a:t>
            </a:r>
            <a:r>
              <a:rPr sz="750" b="0" spc="-10" dirty="0">
                <a:solidFill>
                  <a:schemeClr val="tx1">
                    <a:lumMod val="75000"/>
                    <a:lumOff val="25000"/>
                  </a:schemeClr>
                </a:solidFill>
                <a:latin typeface="Calibri Light"/>
                <a:cs typeface="Calibri Light"/>
              </a:rPr>
              <a:t>iBoxx </a:t>
            </a:r>
            <a:r>
              <a:rPr sz="750" b="0" spc="-5" dirty="0">
                <a:solidFill>
                  <a:schemeClr val="tx1">
                    <a:lumMod val="75000"/>
                    <a:lumOff val="25000"/>
                  </a:schemeClr>
                </a:solidFill>
                <a:latin typeface="Calibri Light"/>
                <a:cs typeface="Calibri Light"/>
              </a:rPr>
              <a:t>$ High Yield </a:t>
            </a:r>
            <a:r>
              <a:rPr sz="750" b="0" spc="-10" dirty="0">
                <a:solidFill>
                  <a:schemeClr val="tx1">
                    <a:lumMod val="75000"/>
                    <a:lumOff val="25000"/>
                  </a:schemeClr>
                </a:solidFill>
                <a:latin typeface="Calibri Light"/>
                <a:cs typeface="Calibri Light"/>
              </a:rPr>
              <a:t>Corporate Bond ETF</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Cash</a:t>
            </a:r>
            <a:r>
              <a:rPr lang="en-US" sz="750" b="0" spc="-10" dirty="0">
                <a:solidFill>
                  <a:schemeClr val="tx1">
                    <a:lumMod val="75000"/>
                    <a:lumOff val="25000"/>
                  </a:schemeClr>
                </a:solidFill>
                <a:latin typeface="Calibri Light"/>
                <a:cs typeface="Calibri Light"/>
              </a:rPr>
              <a:t> (BIL - </a:t>
            </a:r>
            <a:r>
              <a:rPr sz="750" b="0" spc="-10" dirty="0">
                <a:solidFill>
                  <a:schemeClr val="tx1">
                    <a:lumMod val="75000"/>
                    <a:lumOff val="25000"/>
                  </a:schemeClr>
                </a:solidFill>
                <a:latin typeface="Calibri Light"/>
                <a:cs typeface="Calibri Light"/>
              </a:rPr>
              <a:t>SPDR Bloomberg Barclays 1-3 Month </a:t>
            </a:r>
            <a:r>
              <a:rPr sz="750" b="0" spc="-5" dirty="0">
                <a:solidFill>
                  <a:schemeClr val="tx1">
                    <a:lumMod val="75000"/>
                    <a:lumOff val="25000"/>
                  </a:schemeClr>
                </a:solidFill>
                <a:latin typeface="Calibri Light"/>
                <a:cs typeface="Calibri Light"/>
              </a:rPr>
              <a:t>T-Bill </a:t>
            </a:r>
            <a:r>
              <a:rPr sz="750" b="0" spc="-10" dirty="0">
                <a:solidFill>
                  <a:schemeClr val="tx1">
                    <a:lumMod val="75000"/>
                    <a:lumOff val="25000"/>
                  </a:schemeClr>
                </a:solidFill>
                <a:latin typeface="Calibri Light"/>
                <a:cs typeface="Calibri Light"/>
              </a:rPr>
              <a:t>ETF</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Bonds</a:t>
            </a:r>
            <a:r>
              <a:rPr lang="en-US" sz="750" b="0" spc="-10" dirty="0">
                <a:solidFill>
                  <a:schemeClr val="tx1">
                    <a:lumMod val="75000"/>
                    <a:lumOff val="25000"/>
                  </a:schemeClr>
                </a:solidFill>
                <a:latin typeface="Calibri Light"/>
                <a:cs typeface="Calibri Light"/>
              </a:rPr>
              <a:t> (AGG - </a:t>
            </a:r>
            <a:r>
              <a:rPr sz="750" b="0" spc="-5" dirty="0">
                <a:solidFill>
                  <a:schemeClr val="tx1">
                    <a:lumMod val="75000"/>
                    <a:lumOff val="25000"/>
                  </a:schemeClr>
                </a:solidFill>
                <a:latin typeface="Calibri Light"/>
                <a:cs typeface="Calibri Light"/>
              </a:rPr>
              <a:t>iShares </a:t>
            </a:r>
            <a:r>
              <a:rPr sz="750" b="0" spc="-10" dirty="0">
                <a:solidFill>
                  <a:schemeClr val="tx1">
                    <a:lumMod val="75000"/>
                    <a:lumOff val="25000"/>
                  </a:schemeClr>
                </a:solidFill>
                <a:latin typeface="Calibri Light"/>
                <a:cs typeface="Calibri Light"/>
              </a:rPr>
              <a:t>Core </a:t>
            </a:r>
            <a:r>
              <a:rPr sz="750" b="0" spc="-5" dirty="0">
                <a:solidFill>
                  <a:schemeClr val="tx1">
                    <a:lumMod val="75000"/>
                    <a:lumOff val="25000"/>
                  </a:schemeClr>
                </a:solidFill>
                <a:latin typeface="Calibri Light"/>
                <a:cs typeface="Calibri Light"/>
              </a:rPr>
              <a:t>U.S. </a:t>
            </a:r>
            <a:r>
              <a:rPr sz="750" b="0" spc="-10" dirty="0">
                <a:solidFill>
                  <a:schemeClr val="tx1">
                    <a:lumMod val="75000"/>
                    <a:lumOff val="25000"/>
                  </a:schemeClr>
                </a:solidFill>
                <a:latin typeface="Calibri Light"/>
                <a:cs typeface="Calibri Light"/>
              </a:rPr>
              <a:t>Aggregate Bond ETF</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The </a:t>
            </a:r>
            <a:r>
              <a:rPr sz="750" b="0" spc="-15" dirty="0">
                <a:solidFill>
                  <a:schemeClr val="tx1">
                    <a:lumMod val="75000"/>
                    <a:lumOff val="25000"/>
                  </a:schemeClr>
                </a:solidFill>
                <a:latin typeface="Calibri Light"/>
                <a:cs typeface="Calibri Light"/>
              </a:rPr>
              <a:t>"60/35/5" </a:t>
            </a:r>
            <a:r>
              <a:rPr sz="750" b="0" spc="-10" dirty="0">
                <a:solidFill>
                  <a:schemeClr val="tx1">
                    <a:lumMod val="75000"/>
                    <a:lumOff val="25000"/>
                  </a:schemeClr>
                </a:solidFill>
                <a:latin typeface="Calibri Light"/>
                <a:cs typeface="Calibri Light"/>
              </a:rPr>
              <a:t>portfolio </a:t>
            </a:r>
            <a:r>
              <a:rPr sz="750" b="0" spc="-5" dirty="0">
                <a:solidFill>
                  <a:schemeClr val="tx1">
                    <a:lumMod val="75000"/>
                    <a:lumOff val="25000"/>
                  </a:schemeClr>
                </a:solidFill>
                <a:latin typeface="Calibri Light"/>
                <a:cs typeface="Calibri Light"/>
              </a:rPr>
              <a:t>is for illustrative </a:t>
            </a:r>
            <a:r>
              <a:rPr sz="750" b="0" spc="-10" dirty="0">
                <a:solidFill>
                  <a:schemeClr val="tx1">
                    <a:lumMod val="75000"/>
                    <a:lumOff val="25000"/>
                  </a:schemeClr>
                </a:solidFill>
                <a:latin typeface="Calibri Light"/>
                <a:cs typeface="Calibri Light"/>
              </a:rPr>
              <a:t>purposes only and </a:t>
            </a:r>
            <a:r>
              <a:rPr sz="750" b="0" spc="-5" dirty="0">
                <a:solidFill>
                  <a:schemeClr val="tx1">
                    <a:lumMod val="75000"/>
                    <a:lumOff val="25000"/>
                  </a:schemeClr>
                </a:solidFill>
                <a:latin typeface="Calibri Light"/>
                <a:cs typeface="Calibri Light"/>
              </a:rPr>
              <a:t>assumes </a:t>
            </a:r>
            <a:r>
              <a:rPr sz="750" b="0" spc="-10" dirty="0">
                <a:solidFill>
                  <a:schemeClr val="tx1">
                    <a:lumMod val="75000"/>
                    <a:lumOff val="25000"/>
                  </a:schemeClr>
                </a:solidFill>
                <a:latin typeface="Calibri Light"/>
                <a:cs typeface="Calibri Light"/>
              </a:rPr>
              <a:t>the </a:t>
            </a:r>
            <a:r>
              <a:rPr sz="750" b="0" spc="-5" dirty="0">
                <a:solidFill>
                  <a:schemeClr val="tx1">
                    <a:lumMod val="75000"/>
                    <a:lumOff val="25000"/>
                  </a:schemeClr>
                </a:solidFill>
                <a:latin typeface="Calibri Light"/>
                <a:cs typeface="Calibri Light"/>
              </a:rPr>
              <a:t>following weights: </a:t>
            </a:r>
            <a:r>
              <a:rPr sz="750" b="0" spc="-15" dirty="0">
                <a:solidFill>
                  <a:schemeClr val="tx1">
                    <a:lumMod val="75000"/>
                    <a:lumOff val="25000"/>
                  </a:schemeClr>
                </a:solidFill>
                <a:latin typeface="Calibri Light"/>
                <a:cs typeface="Calibri Light"/>
              </a:rPr>
              <a:t>25% </a:t>
            </a:r>
            <a:r>
              <a:rPr sz="750" b="0" spc="-5" dirty="0">
                <a:solidFill>
                  <a:schemeClr val="tx1">
                    <a:lumMod val="75000"/>
                    <a:lumOff val="25000"/>
                  </a:schemeClr>
                </a:solidFill>
                <a:latin typeface="Calibri Light"/>
                <a:cs typeface="Calibri Light"/>
              </a:rPr>
              <a:t>Large </a:t>
            </a:r>
            <a:r>
              <a:rPr sz="750" b="0" spc="-10" dirty="0">
                <a:solidFill>
                  <a:schemeClr val="tx1">
                    <a:lumMod val="75000"/>
                    <a:lumOff val="25000"/>
                  </a:schemeClr>
                </a:solidFill>
                <a:latin typeface="Calibri Light"/>
                <a:cs typeface="Calibri Light"/>
              </a:rPr>
              <a:t>Caps, </a:t>
            </a:r>
            <a:r>
              <a:rPr sz="750" b="0" spc="-15" dirty="0">
                <a:solidFill>
                  <a:schemeClr val="tx1">
                    <a:lumMod val="75000"/>
                    <a:lumOff val="25000"/>
                  </a:schemeClr>
                </a:solidFill>
                <a:latin typeface="Calibri Light"/>
                <a:cs typeface="Calibri Light"/>
              </a:rPr>
              <a:t>15% </a:t>
            </a:r>
            <a:r>
              <a:rPr lang="en-US" sz="750" b="0" spc="-5" dirty="0">
                <a:solidFill>
                  <a:schemeClr val="tx1">
                    <a:lumMod val="75000"/>
                    <a:lumOff val="25000"/>
                  </a:schemeClr>
                </a:solidFill>
                <a:latin typeface="Calibri Light"/>
                <a:cs typeface="Calibri Light"/>
              </a:rPr>
              <a:t>Developed Markets</a:t>
            </a:r>
            <a:r>
              <a:rPr sz="750" b="0" spc="-10" dirty="0">
                <a:solidFill>
                  <a:schemeClr val="tx1">
                    <a:lumMod val="75000"/>
                    <a:lumOff val="25000"/>
                  </a:schemeClr>
                </a:solidFill>
                <a:latin typeface="Calibri Light"/>
                <a:cs typeface="Calibri Light"/>
              </a:rPr>
              <a:t>, </a:t>
            </a:r>
            <a:r>
              <a:rPr sz="750" b="0" spc="-15" dirty="0">
                <a:solidFill>
                  <a:schemeClr val="tx1">
                    <a:lumMod val="75000"/>
                    <a:lumOff val="25000"/>
                  </a:schemeClr>
                </a:solidFill>
                <a:latin typeface="Calibri Light"/>
                <a:cs typeface="Calibri Light"/>
              </a:rPr>
              <a:t>10% </a:t>
            </a:r>
            <a:r>
              <a:rPr sz="750" b="0" spc="-5" dirty="0">
                <a:solidFill>
                  <a:schemeClr val="tx1">
                    <a:lumMod val="75000"/>
                    <a:lumOff val="25000"/>
                  </a:schemeClr>
                </a:solidFill>
                <a:latin typeface="Calibri Light"/>
                <a:cs typeface="Calibri Light"/>
              </a:rPr>
              <a:t>Small </a:t>
            </a:r>
            <a:r>
              <a:rPr sz="750" b="0" spc="-10" dirty="0">
                <a:solidFill>
                  <a:schemeClr val="tx1">
                    <a:lumMod val="75000"/>
                    <a:lumOff val="25000"/>
                  </a:schemeClr>
                </a:solidFill>
                <a:latin typeface="Calibri Light"/>
                <a:cs typeface="Calibri Light"/>
              </a:rPr>
              <a:t>Caps, 5% </a:t>
            </a:r>
            <a:r>
              <a:rPr sz="750" b="0" spc="-5" dirty="0">
                <a:solidFill>
                  <a:schemeClr val="tx1">
                    <a:lumMod val="75000"/>
                    <a:lumOff val="25000"/>
                  </a:schemeClr>
                </a:solidFill>
                <a:latin typeface="Calibri Light"/>
                <a:cs typeface="Calibri Light"/>
              </a:rPr>
              <a:t>E</a:t>
            </a:r>
            <a:r>
              <a:rPr lang="en-US" sz="750" b="0" spc="-5" dirty="0">
                <a:solidFill>
                  <a:schemeClr val="tx1">
                    <a:lumMod val="75000"/>
                    <a:lumOff val="25000"/>
                  </a:schemeClr>
                </a:solidFill>
                <a:latin typeface="Calibri Light"/>
                <a:cs typeface="Calibri Light"/>
              </a:rPr>
              <a:t>merging Markets</a:t>
            </a:r>
            <a:r>
              <a:rPr sz="750" b="0" spc="-1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5%</a:t>
            </a:r>
            <a:r>
              <a:rPr lang="en-US" sz="750" b="0" spc="7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REITs, </a:t>
            </a:r>
            <a:r>
              <a:rPr lang="en-US" sz="750" b="0" spc="-15" dirty="0">
                <a:solidFill>
                  <a:schemeClr val="tx1">
                    <a:lumMod val="75000"/>
                    <a:lumOff val="25000"/>
                  </a:schemeClr>
                </a:solidFill>
                <a:latin typeface="Calibri Light"/>
                <a:cs typeface="Calibri Light"/>
              </a:rPr>
              <a:t>25% </a:t>
            </a:r>
            <a:r>
              <a:rPr lang="en-US" sz="750" b="0" spc="-10" dirty="0">
                <a:solidFill>
                  <a:schemeClr val="tx1">
                    <a:lumMod val="75000"/>
                    <a:lumOff val="25000"/>
                  </a:schemeClr>
                </a:solidFill>
                <a:latin typeface="Calibri Light"/>
                <a:cs typeface="Calibri Light"/>
              </a:rPr>
              <a:t>Bonds, </a:t>
            </a:r>
            <a:r>
              <a:rPr sz="750" b="0" spc="-10" dirty="0">
                <a:solidFill>
                  <a:schemeClr val="tx1">
                    <a:lumMod val="75000"/>
                    <a:lumOff val="25000"/>
                  </a:schemeClr>
                </a:solidFill>
                <a:latin typeface="Calibri Light"/>
                <a:cs typeface="Calibri Light"/>
              </a:rPr>
              <a:t>5% </a:t>
            </a:r>
            <a:r>
              <a:rPr sz="750" b="0" spc="-5" dirty="0">
                <a:solidFill>
                  <a:schemeClr val="tx1">
                    <a:lumMod val="75000"/>
                    <a:lumOff val="25000"/>
                  </a:schemeClr>
                </a:solidFill>
                <a:latin typeface="Calibri Light"/>
                <a:cs typeface="Calibri Light"/>
              </a:rPr>
              <a:t>High Yield, </a:t>
            </a:r>
            <a:r>
              <a:rPr sz="750" b="0" spc="-10" dirty="0">
                <a:solidFill>
                  <a:schemeClr val="tx1">
                    <a:lumMod val="75000"/>
                    <a:lumOff val="25000"/>
                  </a:schemeClr>
                </a:solidFill>
                <a:latin typeface="Calibri Light"/>
                <a:cs typeface="Calibri Light"/>
              </a:rPr>
              <a:t>5% Commodities</a:t>
            </a:r>
            <a:r>
              <a:rPr lang="en-US" sz="750" b="0" spc="-10" dirty="0">
                <a:solidFill>
                  <a:schemeClr val="tx1">
                    <a:lumMod val="75000"/>
                    <a:lumOff val="25000"/>
                  </a:schemeClr>
                </a:solidFill>
                <a:latin typeface="Calibri Light"/>
                <a:cs typeface="Calibri Light"/>
              </a:rPr>
              <a:t>,</a:t>
            </a:r>
            <a:r>
              <a:rPr sz="750" b="0" spc="-10" dirty="0">
                <a:solidFill>
                  <a:schemeClr val="tx1">
                    <a:lumMod val="75000"/>
                    <a:lumOff val="25000"/>
                  </a:schemeClr>
                </a:solidFill>
                <a:latin typeface="Calibri Light"/>
                <a:cs typeface="Calibri Light"/>
              </a:rPr>
              <a:t> and</a:t>
            </a:r>
            <a:r>
              <a:rPr lang="en-US" sz="750" b="0" spc="-10" dirty="0">
                <a:solidFill>
                  <a:schemeClr val="tx1">
                    <a:lumMod val="75000"/>
                    <a:lumOff val="25000"/>
                  </a:schemeClr>
                </a:solidFill>
                <a:latin typeface="Calibri Light"/>
                <a:cs typeface="Calibri Light"/>
              </a:rPr>
              <a:t> 5% Cash</a:t>
            </a:r>
            <a:r>
              <a:rPr sz="750" b="0" spc="-10" dirty="0">
                <a:solidFill>
                  <a:schemeClr val="tx1">
                    <a:lumMod val="75000"/>
                    <a:lumOff val="25000"/>
                  </a:schemeClr>
                </a:solidFill>
                <a:latin typeface="Calibri Light"/>
                <a:cs typeface="Calibri Light"/>
              </a:rPr>
              <a:t>.</a:t>
            </a:r>
            <a:endParaRPr sz="750" dirty="0">
              <a:solidFill>
                <a:schemeClr val="tx1">
                  <a:lumMod val="75000"/>
                  <a:lumOff val="25000"/>
                </a:schemeClr>
              </a:solidFill>
              <a:latin typeface="Calibri Light"/>
              <a:cs typeface="Calibri Light"/>
            </a:endParaRPr>
          </a:p>
        </p:txBody>
      </p:sp>
    </p:spTree>
    <p:extLst>
      <p:ext uri="{BB962C8B-B14F-4D97-AF65-F5344CB8AC3E}">
        <p14:creationId xmlns:p14="http://schemas.microsoft.com/office/powerpoint/2010/main" val="2134692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67861F0-3E2E-486E-868E-823404A41147}"/>
              </a:ext>
            </a:extLst>
          </p:cNvPr>
          <p:cNvPicPr>
            <a:picLocks noChangeAspect="1"/>
          </p:cNvPicPr>
          <p:nvPr/>
        </p:nvPicPr>
        <p:blipFill>
          <a:blip r:embed="rId2"/>
          <a:stretch>
            <a:fillRect/>
          </a:stretch>
        </p:blipFill>
        <p:spPr>
          <a:xfrm>
            <a:off x="215056" y="974645"/>
            <a:ext cx="8713888" cy="4006798"/>
          </a:xfrm>
          <a:prstGeom prst="rect">
            <a:avLst/>
          </a:prstGeom>
        </p:spPr>
      </p:pic>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p:txBody>
          <a:bodyPr/>
          <a:lstStyle/>
          <a:p>
            <a:r>
              <a:rPr lang="en-US" sz="2000" dirty="0">
                <a:solidFill>
                  <a:schemeClr val="accent5">
                    <a:lumMod val="75000"/>
                  </a:schemeClr>
                </a:solidFill>
                <a:latin typeface="Century Gothic" panose="020B0502020202020204" pitchFamily="34" charset="0"/>
              </a:rPr>
              <a:t>Quarterly</a:t>
            </a:r>
            <a:r>
              <a:rPr lang="en-US" dirty="0">
                <a:solidFill>
                  <a:schemeClr val="accent5">
                    <a:lumMod val="75000"/>
                  </a:schemeClr>
                </a:solidFill>
              </a:rPr>
              <a:t> </a:t>
            </a:r>
            <a:r>
              <a:rPr lang="en-US" sz="2000" dirty="0">
                <a:solidFill>
                  <a:schemeClr val="accent5">
                    <a:lumMod val="75000"/>
                  </a:schemeClr>
                </a:solidFill>
                <a:latin typeface="Century Gothic" panose="020B0502020202020204" pitchFamily="34" charset="0"/>
              </a:rPr>
              <a:t>Asset Class Performance</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8</a:t>
            </a:fld>
            <a:endParaRPr lang="en-US" dirty="0"/>
          </a:p>
        </p:txBody>
      </p:sp>
      <p:sp>
        <p:nvSpPr>
          <p:cNvPr id="8" name="object 21">
            <a:extLst>
              <a:ext uri="{FF2B5EF4-FFF2-40B4-BE49-F238E27FC236}">
                <a16:creationId xmlns:a16="http://schemas.microsoft.com/office/drawing/2014/main" id="{F217353A-E744-4E5F-AD75-08ED3564A616}"/>
              </a:ext>
            </a:extLst>
          </p:cNvPr>
          <p:cNvSpPr txBox="1"/>
          <p:nvPr/>
        </p:nvSpPr>
        <p:spPr>
          <a:xfrm>
            <a:off x="184777" y="5393477"/>
            <a:ext cx="8797085" cy="473206"/>
          </a:xfrm>
          <a:prstGeom prst="rect">
            <a:avLst/>
          </a:prstGeom>
        </p:spPr>
        <p:txBody>
          <a:bodyPr vert="horz" wrap="square" lIns="0" tIns="11430" rIns="0" bIns="0" rtlCol="0">
            <a:spAutoFit/>
          </a:bodyPr>
          <a:lstStyle/>
          <a:p>
            <a:pPr marL="12700" algn="just">
              <a:lnSpc>
                <a:spcPct val="100000"/>
              </a:lnSpc>
              <a:spcBef>
                <a:spcPts val="90"/>
              </a:spcBef>
            </a:pPr>
            <a:r>
              <a:rPr lang="en-US" sz="750" dirty="0">
                <a:solidFill>
                  <a:schemeClr val="tx1">
                    <a:lumMod val="75000"/>
                    <a:lumOff val="25000"/>
                  </a:schemeClr>
                </a:solidFill>
                <a:latin typeface="Calibri Light"/>
                <a:cs typeface="Calibri Light"/>
              </a:rPr>
              <a:t>Disclosures</a:t>
            </a:r>
            <a:r>
              <a:rPr sz="750" dirty="0">
                <a:solidFill>
                  <a:schemeClr val="tx1">
                    <a:lumMod val="75000"/>
                    <a:lumOff val="25000"/>
                  </a:schemeClr>
                </a:solidFill>
                <a:latin typeface="Calibri Light"/>
                <a:cs typeface="Calibri Light"/>
              </a:rPr>
              <a:t>: </a:t>
            </a:r>
            <a:r>
              <a:rPr sz="750" spc="-5" dirty="0">
                <a:solidFill>
                  <a:schemeClr val="tx1">
                    <a:lumMod val="75000"/>
                    <a:lumOff val="25000"/>
                  </a:schemeClr>
                </a:solidFill>
                <a:latin typeface="Calibri Light"/>
                <a:cs typeface="Calibri Light"/>
              </a:rPr>
              <a:t>All </a:t>
            </a:r>
            <a:r>
              <a:rPr sz="750" b="0" spc="-10" dirty="0">
                <a:solidFill>
                  <a:schemeClr val="tx1">
                    <a:lumMod val="75000"/>
                    <a:lumOff val="25000"/>
                  </a:schemeClr>
                </a:solidFill>
                <a:latin typeface="Calibri Light"/>
                <a:cs typeface="Calibri Light"/>
              </a:rPr>
              <a:t>performance data represents total returns </a:t>
            </a:r>
            <a:r>
              <a:rPr sz="750" b="0" spc="-5" dirty="0">
                <a:solidFill>
                  <a:schemeClr val="tx1">
                    <a:lumMod val="75000"/>
                    <a:lumOff val="25000"/>
                  </a:schemeClr>
                </a:solidFill>
                <a:latin typeface="Calibri Light"/>
                <a:cs typeface="Calibri Light"/>
              </a:rPr>
              <a:t>for </a:t>
            </a:r>
            <a:r>
              <a:rPr sz="750" b="0" spc="-10" dirty="0">
                <a:solidFill>
                  <a:schemeClr val="tx1">
                    <a:lumMod val="75000"/>
                    <a:lumOff val="25000"/>
                  </a:schemeClr>
                </a:solidFill>
                <a:latin typeface="Calibri Light"/>
                <a:cs typeface="Calibri Light"/>
              </a:rPr>
              <a:t>the </a:t>
            </a:r>
            <a:r>
              <a:rPr sz="750" b="0" spc="-5" dirty="0">
                <a:solidFill>
                  <a:schemeClr val="tx1">
                    <a:lumMod val="75000"/>
                    <a:lumOff val="25000"/>
                  </a:schemeClr>
                </a:solidFill>
                <a:latin typeface="Calibri Light"/>
                <a:cs typeface="Calibri Light"/>
              </a:rPr>
              <a:t>stated </a:t>
            </a:r>
            <a:r>
              <a:rPr sz="750" b="0" spc="-10" dirty="0">
                <a:solidFill>
                  <a:schemeClr val="tx1">
                    <a:lumMod val="75000"/>
                    <a:lumOff val="25000"/>
                  </a:schemeClr>
                </a:solidFill>
                <a:latin typeface="Calibri Light"/>
                <a:cs typeface="Calibri Light"/>
              </a:rPr>
              <a:t>period. Past performance </a:t>
            </a:r>
            <a:r>
              <a:rPr sz="750" b="0" spc="-5" dirty="0">
                <a:solidFill>
                  <a:schemeClr val="tx1">
                    <a:lumMod val="75000"/>
                    <a:lumOff val="25000"/>
                  </a:schemeClr>
                </a:solidFill>
                <a:latin typeface="Calibri Light"/>
                <a:cs typeface="Calibri Light"/>
              </a:rPr>
              <a:t>is </a:t>
            </a:r>
            <a:r>
              <a:rPr lang="en-US" sz="750" b="0" spc="-10" dirty="0">
                <a:solidFill>
                  <a:schemeClr val="tx1">
                    <a:lumMod val="75000"/>
                    <a:lumOff val="25000"/>
                  </a:schemeClr>
                </a:solidFill>
                <a:latin typeface="Calibri Light"/>
                <a:cs typeface="Calibri Light"/>
              </a:rPr>
              <a:t>no guarantee of future results.</a:t>
            </a:r>
            <a:r>
              <a:rPr sz="750" b="0" spc="-1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Asset classes are represented by the following ETFs: EM Equity (EEM - </a:t>
            </a:r>
            <a:r>
              <a:rPr lang="en-US" sz="750" b="0" spc="-5" dirty="0">
                <a:solidFill>
                  <a:schemeClr val="tx1">
                    <a:lumMod val="75000"/>
                    <a:lumOff val="25000"/>
                  </a:schemeClr>
                </a:solidFill>
                <a:latin typeface="Calibri Light"/>
                <a:cs typeface="Calibri Light"/>
              </a:rPr>
              <a:t>iShares </a:t>
            </a:r>
            <a:r>
              <a:rPr lang="en-US" sz="750" b="0" spc="-10" dirty="0">
                <a:solidFill>
                  <a:schemeClr val="tx1">
                    <a:lumMod val="75000"/>
                    <a:lumOff val="25000"/>
                  </a:schemeClr>
                </a:solidFill>
                <a:latin typeface="Calibri Light"/>
                <a:cs typeface="Calibri Light"/>
              </a:rPr>
              <a:t>MSCI </a:t>
            </a:r>
            <a:r>
              <a:rPr lang="en-US" sz="750" b="0" spc="-5" dirty="0">
                <a:solidFill>
                  <a:schemeClr val="tx1">
                    <a:lumMod val="75000"/>
                    <a:lumOff val="25000"/>
                  </a:schemeClr>
                </a:solidFill>
                <a:latin typeface="Calibri Light"/>
                <a:cs typeface="Calibri Light"/>
              </a:rPr>
              <a:t>Emerging </a:t>
            </a:r>
            <a:r>
              <a:rPr lang="en-US" sz="750" b="0" spc="-10" dirty="0">
                <a:solidFill>
                  <a:schemeClr val="tx1">
                    <a:lumMod val="75000"/>
                    <a:lumOff val="25000"/>
                  </a:schemeClr>
                </a:solidFill>
                <a:latin typeface="Calibri Light"/>
                <a:cs typeface="Calibri Light"/>
              </a:rPr>
              <a:t>Markets ETF), Commodities (DBC - Invesco </a:t>
            </a:r>
            <a:r>
              <a:rPr lang="en-US" sz="750" b="0" spc="-5" dirty="0">
                <a:solidFill>
                  <a:schemeClr val="tx1">
                    <a:lumMod val="75000"/>
                    <a:lumOff val="25000"/>
                  </a:schemeClr>
                </a:solidFill>
                <a:latin typeface="Calibri Light"/>
                <a:cs typeface="Calibri Light"/>
              </a:rPr>
              <a:t>DB </a:t>
            </a:r>
            <a:r>
              <a:rPr lang="en-US" sz="750" b="0" spc="-10" dirty="0">
                <a:solidFill>
                  <a:schemeClr val="tx1">
                    <a:lumMod val="75000"/>
                    <a:lumOff val="25000"/>
                  </a:schemeClr>
                </a:solidFill>
                <a:latin typeface="Calibri Light"/>
                <a:cs typeface="Calibri Light"/>
              </a:rPr>
              <a:t>Commodity Index Tracking </a:t>
            </a:r>
            <a:r>
              <a:rPr lang="en-US" sz="750" b="0" spc="-5" dirty="0">
                <a:solidFill>
                  <a:schemeClr val="tx1">
                    <a:lumMod val="75000"/>
                    <a:lumOff val="25000"/>
                  </a:schemeClr>
                </a:solidFill>
                <a:latin typeface="Calibri Light"/>
                <a:cs typeface="Calibri Light"/>
              </a:rPr>
              <a:t>ETF), DM </a:t>
            </a:r>
            <a:r>
              <a:rPr lang="en-US" sz="750" b="0" spc="-10" dirty="0">
                <a:solidFill>
                  <a:schemeClr val="tx1">
                    <a:lumMod val="75000"/>
                    <a:lumOff val="25000"/>
                  </a:schemeClr>
                </a:solidFill>
                <a:latin typeface="Calibri Light"/>
                <a:cs typeface="Calibri Light"/>
              </a:rPr>
              <a:t>Equity (EFA - </a:t>
            </a:r>
            <a:r>
              <a:rPr lang="en-US" sz="750" b="0" spc="-5" dirty="0">
                <a:solidFill>
                  <a:schemeClr val="tx1">
                    <a:lumMod val="75000"/>
                    <a:lumOff val="25000"/>
                  </a:schemeClr>
                </a:solidFill>
                <a:latin typeface="Calibri Light"/>
                <a:cs typeface="Calibri Light"/>
              </a:rPr>
              <a:t>iShares </a:t>
            </a:r>
            <a:r>
              <a:rPr lang="en-US" sz="750" b="0" spc="-10" dirty="0">
                <a:solidFill>
                  <a:schemeClr val="tx1">
                    <a:lumMod val="75000"/>
                    <a:lumOff val="25000"/>
                  </a:schemeClr>
                </a:solidFill>
                <a:latin typeface="Calibri Light"/>
                <a:cs typeface="Calibri Light"/>
              </a:rPr>
              <a:t>MSCI </a:t>
            </a:r>
            <a:r>
              <a:rPr lang="en-US" sz="750" b="0" spc="-5" dirty="0">
                <a:solidFill>
                  <a:schemeClr val="tx1">
                    <a:lumMod val="75000"/>
                    <a:lumOff val="25000"/>
                  </a:schemeClr>
                </a:solidFill>
                <a:latin typeface="Calibri Light"/>
                <a:cs typeface="Calibri Light"/>
              </a:rPr>
              <a:t>EAFE </a:t>
            </a:r>
            <a:r>
              <a:rPr lang="en-US" sz="750" b="0" spc="-10" dirty="0">
                <a:solidFill>
                  <a:schemeClr val="tx1">
                    <a:lumMod val="75000"/>
                    <a:lumOff val="25000"/>
                  </a:schemeClr>
                </a:solidFill>
                <a:latin typeface="Calibri Light"/>
                <a:cs typeface="Calibri Light"/>
              </a:rPr>
              <a:t>ETF</a:t>
            </a:r>
            <a:r>
              <a:rPr lang="en-US"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REITs (VNQ - Vanguard Real Estate ETF</a:t>
            </a:r>
            <a:r>
              <a:rPr lang="en-US" sz="750" b="0" spc="-5" dirty="0">
                <a:solidFill>
                  <a:schemeClr val="tx1">
                    <a:lumMod val="75000"/>
                    <a:lumOff val="25000"/>
                  </a:schemeClr>
                </a:solidFill>
                <a:latin typeface="Calibri Light"/>
                <a:cs typeface="Calibri Light"/>
              </a:rPr>
              <a:t>), Large </a:t>
            </a:r>
            <a:r>
              <a:rPr lang="en-US" sz="750" b="0" spc="-10" dirty="0">
                <a:solidFill>
                  <a:schemeClr val="tx1">
                    <a:lumMod val="75000"/>
                    <a:lumOff val="25000"/>
                  </a:schemeClr>
                </a:solidFill>
                <a:latin typeface="Calibri Light"/>
                <a:cs typeface="Calibri Light"/>
              </a:rPr>
              <a:t>Caps (SPY - SPDR </a:t>
            </a:r>
            <a:r>
              <a:rPr lang="en-US" sz="750" b="0" spc="-5" dirty="0">
                <a:solidFill>
                  <a:schemeClr val="tx1">
                    <a:lumMod val="75000"/>
                    <a:lumOff val="25000"/>
                  </a:schemeClr>
                </a:solidFill>
                <a:latin typeface="Calibri Light"/>
                <a:cs typeface="Calibri Light"/>
              </a:rPr>
              <a:t>S&amp;P </a:t>
            </a:r>
            <a:r>
              <a:rPr lang="en-US" sz="750" b="0" spc="-10" dirty="0">
                <a:solidFill>
                  <a:schemeClr val="tx1">
                    <a:lumMod val="75000"/>
                    <a:lumOff val="25000"/>
                  </a:schemeClr>
                </a:solidFill>
                <a:latin typeface="Calibri Light"/>
                <a:cs typeface="Calibri Light"/>
              </a:rPr>
              <a:t>500 ETF</a:t>
            </a:r>
            <a:r>
              <a:rPr lang="en-US" sz="750" b="0" spc="-5" dirty="0">
                <a:solidFill>
                  <a:schemeClr val="tx1">
                    <a:lumMod val="75000"/>
                    <a:lumOff val="25000"/>
                  </a:schemeClr>
                </a:solidFill>
                <a:latin typeface="Calibri Light"/>
                <a:cs typeface="Calibri Light"/>
              </a:rPr>
              <a:t>), Small </a:t>
            </a:r>
            <a:r>
              <a:rPr lang="en-US" sz="750" b="0" spc="-10" dirty="0">
                <a:solidFill>
                  <a:schemeClr val="tx1">
                    <a:lumMod val="75000"/>
                    <a:lumOff val="25000"/>
                  </a:schemeClr>
                </a:solidFill>
                <a:latin typeface="Calibri Light"/>
                <a:cs typeface="Calibri Light"/>
              </a:rPr>
              <a:t>Caps (IWM - </a:t>
            </a:r>
            <a:r>
              <a:rPr lang="en-US" sz="750" b="0" spc="-5" dirty="0">
                <a:solidFill>
                  <a:schemeClr val="tx1">
                    <a:lumMod val="75000"/>
                    <a:lumOff val="25000"/>
                  </a:schemeClr>
                </a:solidFill>
                <a:latin typeface="Calibri Light"/>
                <a:cs typeface="Calibri Light"/>
              </a:rPr>
              <a:t>iShares Russell </a:t>
            </a:r>
            <a:r>
              <a:rPr lang="en-US" sz="750" b="0" spc="-15" dirty="0">
                <a:solidFill>
                  <a:schemeClr val="tx1">
                    <a:lumMod val="75000"/>
                    <a:lumOff val="25000"/>
                  </a:schemeClr>
                </a:solidFill>
                <a:latin typeface="Calibri Light"/>
                <a:cs typeface="Calibri Light"/>
              </a:rPr>
              <a:t>2000 </a:t>
            </a:r>
            <a:r>
              <a:rPr lang="en-US" sz="750" b="0" spc="-10" dirty="0">
                <a:solidFill>
                  <a:schemeClr val="tx1">
                    <a:lumMod val="75000"/>
                    <a:lumOff val="25000"/>
                  </a:schemeClr>
                </a:solidFill>
                <a:latin typeface="Calibri Light"/>
                <a:cs typeface="Calibri Light"/>
              </a:rPr>
              <a:t>ETF</a:t>
            </a:r>
            <a:r>
              <a:rPr lang="en-US" sz="750" b="0" spc="-5" dirty="0">
                <a:solidFill>
                  <a:schemeClr val="tx1">
                    <a:lumMod val="75000"/>
                    <a:lumOff val="25000"/>
                  </a:schemeClr>
                </a:solidFill>
                <a:latin typeface="Calibri Light"/>
                <a:cs typeface="Calibri Light"/>
              </a:rPr>
              <a:t>), High Yield (HYG - iShares </a:t>
            </a:r>
            <a:r>
              <a:rPr lang="en-US" sz="750" b="0" spc="-10" dirty="0">
                <a:solidFill>
                  <a:schemeClr val="tx1">
                    <a:lumMod val="75000"/>
                    <a:lumOff val="25000"/>
                  </a:schemeClr>
                </a:solidFill>
                <a:latin typeface="Calibri Light"/>
                <a:cs typeface="Calibri Light"/>
              </a:rPr>
              <a:t>iBoxx </a:t>
            </a:r>
            <a:r>
              <a:rPr lang="en-US" sz="750" b="0" spc="-5" dirty="0">
                <a:solidFill>
                  <a:schemeClr val="tx1">
                    <a:lumMod val="75000"/>
                    <a:lumOff val="25000"/>
                  </a:schemeClr>
                </a:solidFill>
                <a:latin typeface="Calibri Light"/>
                <a:cs typeface="Calibri Light"/>
              </a:rPr>
              <a:t>$ High Yield </a:t>
            </a:r>
            <a:r>
              <a:rPr lang="en-US" sz="750" b="0" spc="-10" dirty="0">
                <a:solidFill>
                  <a:schemeClr val="tx1">
                    <a:lumMod val="75000"/>
                    <a:lumOff val="25000"/>
                  </a:schemeClr>
                </a:solidFill>
                <a:latin typeface="Calibri Light"/>
                <a:cs typeface="Calibri Light"/>
              </a:rPr>
              <a:t>Corporate Bond ETF</a:t>
            </a:r>
            <a:r>
              <a:rPr lang="en-US"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Cash (BIL - SPDR Bloomberg Barclays 1-3 Month </a:t>
            </a:r>
            <a:r>
              <a:rPr lang="en-US" sz="750" b="0" spc="-5" dirty="0">
                <a:solidFill>
                  <a:schemeClr val="tx1">
                    <a:lumMod val="75000"/>
                    <a:lumOff val="25000"/>
                  </a:schemeClr>
                </a:solidFill>
                <a:latin typeface="Calibri Light"/>
                <a:cs typeface="Calibri Light"/>
              </a:rPr>
              <a:t>T-Bill </a:t>
            </a:r>
            <a:r>
              <a:rPr lang="en-US" sz="750" b="0" spc="-10" dirty="0">
                <a:solidFill>
                  <a:schemeClr val="tx1">
                    <a:lumMod val="75000"/>
                    <a:lumOff val="25000"/>
                  </a:schemeClr>
                </a:solidFill>
                <a:latin typeface="Calibri Light"/>
                <a:cs typeface="Calibri Light"/>
              </a:rPr>
              <a:t>ETF</a:t>
            </a:r>
            <a:r>
              <a:rPr lang="en-US"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Bonds (AGG - </a:t>
            </a:r>
            <a:r>
              <a:rPr lang="en-US" sz="750" b="0" spc="-5" dirty="0">
                <a:solidFill>
                  <a:schemeClr val="tx1">
                    <a:lumMod val="75000"/>
                    <a:lumOff val="25000"/>
                  </a:schemeClr>
                </a:solidFill>
                <a:latin typeface="Calibri Light"/>
                <a:cs typeface="Calibri Light"/>
              </a:rPr>
              <a:t>iShares </a:t>
            </a:r>
            <a:r>
              <a:rPr lang="en-US" sz="750" b="0" spc="-10" dirty="0">
                <a:solidFill>
                  <a:schemeClr val="tx1">
                    <a:lumMod val="75000"/>
                    <a:lumOff val="25000"/>
                  </a:schemeClr>
                </a:solidFill>
                <a:latin typeface="Calibri Light"/>
                <a:cs typeface="Calibri Light"/>
              </a:rPr>
              <a:t>Core </a:t>
            </a:r>
            <a:r>
              <a:rPr lang="en-US" sz="750" b="0" spc="-5" dirty="0">
                <a:solidFill>
                  <a:schemeClr val="tx1">
                    <a:lumMod val="75000"/>
                    <a:lumOff val="25000"/>
                  </a:schemeClr>
                </a:solidFill>
                <a:latin typeface="Calibri Light"/>
                <a:cs typeface="Calibri Light"/>
              </a:rPr>
              <a:t>U.S. </a:t>
            </a:r>
            <a:r>
              <a:rPr lang="en-US" sz="750" b="0" spc="-10" dirty="0">
                <a:solidFill>
                  <a:schemeClr val="tx1">
                    <a:lumMod val="75000"/>
                    <a:lumOff val="25000"/>
                  </a:schemeClr>
                </a:solidFill>
                <a:latin typeface="Calibri Light"/>
                <a:cs typeface="Calibri Light"/>
              </a:rPr>
              <a:t>Aggregate Bond ETF</a:t>
            </a:r>
            <a:r>
              <a:rPr lang="en-US" sz="750" b="0" spc="-5"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The </a:t>
            </a:r>
            <a:r>
              <a:rPr lang="en-US" sz="750" b="0" spc="-15" dirty="0">
                <a:solidFill>
                  <a:schemeClr val="tx1">
                    <a:lumMod val="75000"/>
                    <a:lumOff val="25000"/>
                  </a:schemeClr>
                </a:solidFill>
                <a:latin typeface="Calibri Light"/>
                <a:cs typeface="Calibri Light"/>
              </a:rPr>
              <a:t>"60/35/5" </a:t>
            </a:r>
            <a:r>
              <a:rPr lang="en-US" sz="750" b="0" spc="-10" dirty="0">
                <a:solidFill>
                  <a:schemeClr val="tx1">
                    <a:lumMod val="75000"/>
                    <a:lumOff val="25000"/>
                  </a:schemeClr>
                </a:solidFill>
                <a:latin typeface="Calibri Light"/>
                <a:cs typeface="Calibri Light"/>
              </a:rPr>
              <a:t>portfolio </a:t>
            </a:r>
            <a:r>
              <a:rPr lang="en-US" sz="750" b="0" spc="-5" dirty="0">
                <a:solidFill>
                  <a:schemeClr val="tx1">
                    <a:lumMod val="75000"/>
                    <a:lumOff val="25000"/>
                  </a:schemeClr>
                </a:solidFill>
                <a:latin typeface="Calibri Light"/>
                <a:cs typeface="Calibri Light"/>
              </a:rPr>
              <a:t>is for illustrative </a:t>
            </a:r>
            <a:r>
              <a:rPr lang="en-US" sz="750" b="0" spc="-10" dirty="0">
                <a:solidFill>
                  <a:schemeClr val="tx1">
                    <a:lumMod val="75000"/>
                    <a:lumOff val="25000"/>
                  </a:schemeClr>
                </a:solidFill>
                <a:latin typeface="Calibri Light"/>
                <a:cs typeface="Calibri Light"/>
              </a:rPr>
              <a:t>purposes only and </a:t>
            </a:r>
            <a:r>
              <a:rPr lang="en-US" sz="750" b="0" spc="-5" dirty="0">
                <a:solidFill>
                  <a:schemeClr val="tx1">
                    <a:lumMod val="75000"/>
                    <a:lumOff val="25000"/>
                  </a:schemeClr>
                </a:solidFill>
                <a:latin typeface="Calibri Light"/>
                <a:cs typeface="Calibri Light"/>
              </a:rPr>
              <a:t>assumes </a:t>
            </a:r>
            <a:r>
              <a:rPr lang="en-US" sz="750" b="0" spc="-10" dirty="0">
                <a:solidFill>
                  <a:schemeClr val="tx1">
                    <a:lumMod val="75000"/>
                    <a:lumOff val="25000"/>
                  </a:schemeClr>
                </a:solidFill>
                <a:latin typeface="Calibri Light"/>
                <a:cs typeface="Calibri Light"/>
              </a:rPr>
              <a:t>the </a:t>
            </a:r>
            <a:r>
              <a:rPr lang="en-US" sz="750" b="0" spc="-5" dirty="0">
                <a:solidFill>
                  <a:schemeClr val="tx1">
                    <a:lumMod val="75000"/>
                    <a:lumOff val="25000"/>
                  </a:schemeClr>
                </a:solidFill>
                <a:latin typeface="Calibri Light"/>
                <a:cs typeface="Calibri Light"/>
              </a:rPr>
              <a:t>following weights: </a:t>
            </a:r>
            <a:r>
              <a:rPr lang="en-US" sz="750" b="0" spc="-15" dirty="0">
                <a:solidFill>
                  <a:schemeClr val="tx1">
                    <a:lumMod val="75000"/>
                    <a:lumOff val="25000"/>
                  </a:schemeClr>
                </a:solidFill>
                <a:latin typeface="Calibri Light"/>
                <a:cs typeface="Calibri Light"/>
              </a:rPr>
              <a:t>25% </a:t>
            </a:r>
            <a:r>
              <a:rPr lang="en-US" sz="750" b="0" spc="-5" dirty="0">
                <a:solidFill>
                  <a:schemeClr val="tx1">
                    <a:lumMod val="75000"/>
                    <a:lumOff val="25000"/>
                  </a:schemeClr>
                </a:solidFill>
                <a:latin typeface="Calibri Light"/>
                <a:cs typeface="Calibri Light"/>
              </a:rPr>
              <a:t>Large </a:t>
            </a:r>
            <a:r>
              <a:rPr lang="en-US" sz="750" b="0" spc="-10" dirty="0">
                <a:solidFill>
                  <a:schemeClr val="tx1">
                    <a:lumMod val="75000"/>
                    <a:lumOff val="25000"/>
                  </a:schemeClr>
                </a:solidFill>
                <a:latin typeface="Calibri Light"/>
                <a:cs typeface="Calibri Light"/>
              </a:rPr>
              <a:t>Caps, </a:t>
            </a:r>
            <a:r>
              <a:rPr lang="en-US" sz="750" b="0" spc="-15" dirty="0">
                <a:solidFill>
                  <a:schemeClr val="tx1">
                    <a:lumMod val="75000"/>
                    <a:lumOff val="25000"/>
                  </a:schemeClr>
                </a:solidFill>
                <a:latin typeface="Calibri Light"/>
                <a:cs typeface="Calibri Light"/>
              </a:rPr>
              <a:t>15% </a:t>
            </a:r>
            <a:r>
              <a:rPr lang="en-US" sz="750" b="0" spc="-5" dirty="0">
                <a:solidFill>
                  <a:schemeClr val="tx1">
                    <a:lumMod val="75000"/>
                    <a:lumOff val="25000"/>
                  </a:schemeClr>
                </a:solidFill>
                <a:latin typeface="Calibri Light"/>
                <a:cs typeface="Calibri Light"/>
              </a:rPr>
              <a:t>Developed Markets</a:t>
            </a:r>
            <a:r>
              <a:rPr lang="en-US" sz="750" b="0" spc="-10" dirty="0">
                <a:solidFill>
                  <a:schemeClr val="tx1">
                    <a:lumMod val="75000"/>
                    <a:lumOff val="25000"/>
                  </a:schemeClr>
                </a:solidFill>
                <a:latin typeface="Calibri Light"/>
                <a:cs typeface="Calibri Light"/>
              </a:rPr>
              <a:t>, </a:t>
            </a:r>
            <a:r>
              <a:rPr lang="en-US" sz="750" b="0" spc="-15" dirty="0">
                <a:solidFill>
                  <a:schemeClr val="tx1">
                    <a:lumMod val="75000"/>
                    <a:lumOff val="25000"/>
                  </a:schemeClr>
                </a:solidFill>
                <a:latin typeface="Calibri Light"/>
                <a:cs typeface="Calibri Light"/>
              </a:rPr>
              <a:t>10% </a:t>
            </a:r>
            <a:r>
              <a:rPr lang="en-US" sz="750" b="0" spc="-5" dirty="0">
                <a:solidFill>
                  <a:schemeClr val="tx1">
                    <a:lumMod val="75000"/>
                    <a:lumOff val="25000"/>
                  </a:schemeClr>
                </a:solidFill>
                <a:latin typeface="Calibri Light"/>
                <a:cs typeface="Calibri Light"/>
              </a:rPr>
              <a:t>Small </a:t>
            </a:r>
            <a:r>
              <a:rPr lang="en-US" sz="750" b="0" spc="-10" dirty="0">
                <a:solidFill>
                  <a:schemeClr val="tx1">
                    <a:lumMod val="75000"/>
                    <a:lumOff val="25000"/>
                  </a:schemeClr>
                </a:solidFill>
                <a:latin typeface="Calibri Light"/>
                <a:cs typeface="Calibri Light"/>
              </a:rPr>
              <a:t>Caps, 5% </a:t>
            </a:r>
            <a:r>
              <a:rPr lang="en-US" sz="750" b="0" spc="-5" dirty="0">
                <a:solidFill>
                  <a:schemeClr val="tx1">
                    <a:lumMod val="75000"/>
                    <a:lumOff val="25000"/>
                  </a:schemeClr>
                </a:solidFill>
                <a:latin typeface="Calibri Light"/>
                <a:cs typeface="Calibri Light"/>
              </a:rPr>
              <a:t>Emerging Markets</a:t>
            </a:r>
            <a:r>
              <a:rPr lang="en-US" sz="750" b="0" spc="-10" dirty="0">
                <a:solidFill>
                  <a:schemeClr val="tx1">
                    <a:lumMod val="75000"/>
                    <a:lumOff val="25000"/>
                  </a:schemeClr>
                </a:solidFill>
                <a:latin typeface="Calibri Light"/>
                <a:cs typeface="Calibri Light"/>
              </a:rPr>
              <a:t>, 5%</a:t>
            </a:r>
            <a:r>
              <a:rPr lang="en-US" sz="750" b="0" spc="70" dirty="0">
                <a:solidFill>
                  <a:schemeClr val="tx1">
                    <a:lumMod val="75000"/>
                    <a:lumOff val="25000"/>
                  </a:schemeClr>
                </a:solidFill>
                <a:latin typeface="Calibri Light"/>
                <a:cs typeface="Calibri Light"/>
              </a:rPr>
              <a:t> </a:t>
            </a:r>
            <a:r>
              <a:rPr lang="en-US" sz="750" b="0" spc="-10" dirty="0">
                <a:solidFill>
                  <a:schemeClr val="tx1">
                    <a:lumMod val="75000"/>
                    <a:lumOff val="25000"/>
                  </a:schemeClr>
                </a:solidFill>
                <a:latin typeface="Calibri Light"/>
                <a:cs typeface="Calibri Light"/>
              </a:rPr>
              <a:t>REITs, </a:t>
            </a:r>
            <a:r>
              <a:rPr lang="en-US" sz="750" b="0" spc="-15" dirty="0">
                <a:solidFill>
                  <a:schemeClr val="tx1">
                    <a:lumMod val="75000"/>
                    <a:lumOff val="25000"/>
                  </a:schemeClr>
                </a:solidFill>
                <a:latin typeface="Calibri Light"/>
                <a:cs typeface="Calibri Light"/>
              </a:rPr>
              <a:t>25% </a:t>
            </a:r>
            <a:r>
              <a:rPr lang="en-US" sz="750" b="0" spc="-10" dirty="0">
                <a:solidFill>
                  <a:schemeClr val="tx1">
                    <a:lumMod val="75000"/>
                    <a:lumOff val="25000"/>
                  </a:schemeClr>
                </a:solidFill>
                <a:latin typeface="Calibri Light"/>
                <a:cs typeface="Calibri Light"/>
              </a:rPr>
              <a:t>Bonds, 5% </a:t>
            </a:r>
            <a:r>
              <a:rPr lang="en-US" sz="750" b="0" spc="-5" dirty="0">
                <a:solidFill>
                  <a:schemeClr val="tx1">
                    <a:lumMod val="75000"/>
                    <a:lumOff val="25000"/>
                  </a:schemeClr>
                </a:solidFill>
                <a:latin typeface="Calibri Light"/>
                <a:cs typeface="Calibri Light"/>
              </a:rPr>
              <a:t>High Yield, </a:t>
            </a:r>
            <a:r>
              <a:rPr lang="en-US" sz="750" b="0" spc="-10" dirty="0">
                <a:solidFill>
                  <a:schemeClr val="tx1">
                    <a:lumMod val="75000"/>
                    <a:lumOff val="25000"/>
                  </a:schemeClr>
                </a:solidFill>
                <a:latin typeface="Calibri Light"/>
                <a:cs typeface="Calibri Light"/>
              </a:rPr>
              <a:t>5% Commodities, and 5% Cash.</a:t>
            </a:r>
            <a:endParaRPr sz="750" dirty="0">
              <a:solidFill>
                <a:schemeClr val="tx1">
                  <a:lumMod val="75000"/>
                  <a:lumOff val="25000"/>
                </a:schemeClr>
              </a:solidFill>
              <a:latin typeface="Calibri Light"/>
              <a:cs typeface="Calibri Light"/>
            </a:endParaRPr>
          </a:p>
        </p:txBody>
      </p:sp>
    </p:spTree>
    <p:extLst>
      <p:ext uri="{BB962C8B-B14F-4D97-AF65-F5344CB8AC3E}">
        <p14:creationId xmlns:p14="http://schemas.microsoft.com/office/powerpoint/2010/main" val="3575622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06854C4-4EA4-4602-B843-C294C53A0D1B}"/>
              </a:ext>
            </a:extLst>
          </p:cNvPr>
          <p:cNvPicPr>
            <a:picLocks noChangeAspect="1"/>
          </p:cNvPicPr>
          <p:nvPr/>
        </p:nvPicPr>
        <p:blipFill>
          <a:blip r:embed="rId2"/>
          <a:stretch>
            <a:fillRect/>
          </a:stretch>
        </p:blipFill>
        <p:spPr>
          <a:xfrm>
            <a:off x="299882" y="907983"/>
            <a:ext cx="8544234" cy="4730772"/>
          </a:xfrm>
          <a:prstGeom prst="rect">
            <a:avLst/>
          </a:prstGeom>
        </p:spPr>
      </p:pic>
      <p:sp>
        <p:nvSpPr>
          <p:cNvPr id="2" name="Title 1">
            <a:extLst>
              <a:ext uri="{FF2B5EF4-FFF2-40B4-BE49-F238E27FC236}">
                <a16:creationId xmlns:a16="http://schemas.microsoft.com/office/drawing/2014/main" id="{236A051F-BE06-4A88-8F02-128F38B117A0}"/>
              </a:ext>
            </a:extLst>
          </p:cNvPr>
          <p:cNvSpPr>
            <a:spLocks noGrp="1"/>
          </p:cNvSpPr>
          <p:nvPr>
            <p:ph type="title"/>
          </p:nvPr>
        </p:nvSpPr>
        <p:spPr>
          <a:noFill/>
        </p:spPr>
        <p:txBody>
          <a:bodyPr/>
          <a:lstStyle/>
          <a:p>
            <a:r>
              <a:rPr lang="en-US" sz="2000" dirty="0">
                <a:solidFill>
                  <a:schemeClr val="accent5">
                    <a:lumMod val="75000"/>
                  </a:schemeClr>
                </a:solidFill>
                <a:latin typeface="Century Gothic" panose="020B0502020202020204" pitchFamily="34" charset="0"/>
              </a:rPr>
              <a:t>S&amp;P 500 Bull &amp; Bear Markets</a:t>
            </a:r>
          </a:p>
        </p:txBody>
      </p:sp>
      <p:sp>
        <p:nvSpPr>
          <p:cNvPr id="5" name="Footer Placeholder 4">
            <a:extLst>
              <a:ext uri="{FF2B5EF4-FFF2-40B4-BE49-F238E27FC236}">
                <a16:creationId xmlns:a16="http://schemas.microsoft.com/office/drawing/2014/main" id="{EFFD2441-363C-4187-B25A-A9DE80D68B09}"/>
              </a:ext>
            </a:extLst>
          </p:cNvPr>
          <p:cNvSpPr>
            <a:spLocks noGrp="1"/>
          </p:cNvSpPr>
          <p:nvPr>
            <p:ph type="ftr" sz="quarter" idx="11"/>
          </p:nvPr>
        </p:nvSpPr>
        <p:spPr/>
        <p:txBody>
          <a:bodyPr/>
          <a:lstStyle/>
          <a:p>
            <a:r>
              <a:rPr lang="en-US" dirty="0"/>
              <a:t>Please see disclosures at end of presentation</a:t>
            </a:r>
          </a:p>
        </p:txBody>
      </p:sp>
      <p:sp>
        <p:nvSpPr>
          <p:cNvPr id="6" name="Slide Number Placeholder 5">
            <a:extLst>
              <a:ext uri="{FF2B5EF4-FFF2-40B4-BE49-F238E27FC236}">
                <a16:creationId xmlns:a16="http://schemas.microsoft.com/office/drawing/2014/main" id="{D6164026-1749-4D58-A7ED-AFD5C2F75834}"/>
              </a:ext>
            </a:extLst>
          </p:cNvPr>
          <p:cNvSpPr>
            <a:spLocks noGrp="1"/>
          </p:cNvSpPr>
          <p:nvPr>
            <p:ph type="sldNum" sz="quarter" idx="12"/>
          </p:nvPr>
        </p:nvSpPr>
        <p:spPr/>
        <p:txBody>
          <a:bodyPr/>
          <a:lstStyle/>
          <a:p>
            <a:fld id="{4735EAAA-B711-442E-BC3F-5F3F79FBF2EF}" type="slidenum">
              <a:rPr lang="en-US" smtClean="0"/>
              <a:t>9</a:t>
            </a:fld>
            <a:endParaRPr lang="en-US" dirty="0"/>
          </a:p>
        </p:txBody>
      </p:sp>
      <p:sp>
        <p:nvSpPr>
          <p:cNvPr id="8" name="object 5">
            <a:extLst>
              <a:ext uri="{FF2B5EF4-FFF2-40B4-BE49-F238E27FC236}">
                <a16:creationId xmlns:a16="http://schemas.microsoft.com/office/drawing/2014/main" id="{8A1A03F0-F0CB-4D98-A32E-CBECB0B69A05}"/>
              </a:ext>
            </a:extLst>
          </p:cNvPr>
          <p:cNvSpPr txBox="1"/>
          <p:nvPr/>
        </p:nvSpPr>
        <p:spPr>
          <a:xfrm>
            <a:off x="218763" y="5822306"/>
            <a:ext cx="8855405" cy="126958"/>
          </a:xfrm>
          <a:prstGeom prst="rect">
            <a:avLst/>
          </a:prstGeom>
        </p:spPr>
        <p:txBody>
          <a:bodyPr vert="horz" wrap="square" lIns="0" tIns="11430" rIns="0" bIns="0" rtlCol="0">
            <a:spAutoFit/>
          </a:bodyPr>
          <a:lstStyle/>
          <a:p>
            <a:pPr marL="12700">
              <a:lnSpc>
                <a:spcPct val="100000"/>
              </a:lnSpc>
              <a:spcBef>
                <a:spcPts val="90"/>
              </a:spcBef>
            </a:pPr>
            <a:r>
              <a:rPr lang="en-US" sz="750" b="0" dirty="0">
                <a:solidFill>
                  <a:schemeClr val="tx1">
                    <a:lumMod val="75000"/>
                    <a:lumOff val="25000"/>
                  </a:schemeClr>
                </a:solidFill>
                <a:latin typeface="Calibri Light"/>
                <a:cs typeface="Calibri Light"/>
              </a:rPr>
              <a:t>Disclosures</a:t>
            </a:r>
            <a:r>
              <a:rPr sz="750" b="0" dirty="0">
                <a:solidFill>
                  <a:schemeClr val="tx1">
                    <a:lumMod val="75000"/>
                    <a:lumOff val="25000"/>
                  </a:schemeClr>
                </a:solidFill>
                <a:latin typeface="Calibri Light"/>
                <a:cs typeface="Calibri Light"/>
              </a:rPr>
              <a:t>:</a:t>
            </a:r>
            <a:r>
              <a:rPr sz="750" b="0" spc="3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All</a:t>
            </a:r>
            <a:r>
              <a:rPr sz="750" b="0" spc="1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performance</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data</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represents</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price</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returns</a:t>
            </a:r>
            <a:r>
              <a:rPr sz="750" b="0" spc="5"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of</a:t>
            </a:r>
            <a:r>
              <a:rPr sz="750" b="0" spc="1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the</a:t>
            </a:r>
            <a:r>
              <a:rPr sz="750" b="0" spc="1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S&amp;P</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500.</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Past</a:t>
            </a:r>
            <a:r>
              <a:rPr sz="750" b="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performance</a:t>
            </a:r>
            <a:r>
              <a:rPr sz="750" b="0" spc="15"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is</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no</a:t>
            </a:r>
            <a:r>
              <a:rPr lang="en-US" sz="750" b="0" spc="-10" dirty="0">
                <a:solidFill>
                  <a:schemeClr val="tx1">
                    <a:lumMod val="75000"/>
                    <a:lumOff val="25000"/>
                  </a:schemeClr>
                </a:solidFill>
                <a:latin typeface="Calibri Light"/>
                <a:cs typeface="Calibri Light"/>
              </a:rPr>
              <a:t> guarantee of future results</a:t>
            </a:r>
            <a:r>
              <a:rPr sz="750" b="0" spc="-10" dirty="0">
                <a:solidFill>
                  <a:schemeClr val="tx1">
                    <a:lumMod val="75000"/>
                    <a:lumOff val="25000"/>
                  </a:schemeClr>
                </a:solidFill>
                <a:latin typeface="Calibri Light"/>
                <a:cs typeface="Calibri Light"/>
              </a:rPr>
              <a:t>.</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Bear</a:t>
            </a:r>
            <a:r>
              <a:rPr sz="750" b="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Markets</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are</a:t>
            </a:r>
            <a:r>
              <a:rPr sz="750" b="0" spc="1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defined</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as</a:t>
            </a:r>
            <a:r>
              <a:rPr sz="750" b="0" spc="1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a</a:t>
            </a:r>
            <a:r>
              <a:rPr sz="750" b="0" spc="5"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decline</a:t>
            </a:r>
            <a:r>
              <a:rPr sz="750" b="0" spc="1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of</a:t>
            </a:r>
            <a:r>
              <a:rPr sz="750" b="0" spc="15"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at</a:t>
            </a:r>
            <a:r>
              <a:rPr sz="750" b="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least</a:t>
            </a:r>
            <a:r>
              <a:rPr sz="750" b="0" dirty="0">
                <a:solidFill>
                  <a:schemeClr val="tx1">
                    <a:lumMod val="75000"/>
                    <a:lumOff val="25000"/>
                  </a:schemeClr>
                </a:solidFill>
                <a:latin typeface="Calibri Light"/>
                <a:cs typeface="Calibri Light"/>
              </a:rPr>
              <a:t> </a:t>
            </a:r>
            <a:r>
              <a:rPr sz="750" b="0" spc="-15" dirty="0">
                <a:solidFill>
                  <a:schemeClr val="tx1">
                    <a:lumMod val="75000"/>
                    <a:lumOff val="25000"/>
                  </a:schemeClr>
                </a:solidFill>
                <a:latin typeface="Calibri Light"/>
                <a:cs typeface="Calibri Light"/>
              </a:rPr>
              <a:t>20%</a:t>
            </a:r>
            <a:r>
              <a:rPr sz="750" b="0" spc="1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from</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the</a:t>
            </a:r>
            <a:r>
              <a:rPr sz="750" b="0" spc="1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market's</a:t>
            </a:r>
            <a:r>
              <a:rPr sz="750" b="0" spc="10"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high</a:t>
            </a:r>
            <a:r>
              <a:rPr sz="750" b="0" spc="5"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point</a:t>
            </a:r>
            <a:r>
              <a:rPr sz="750" b="0" dirty="0">
                <a:solidFill>
                  <a:schemeClr val="tx1">
                    <a:lumMod val="75000"/>
                    <a:lumOff val="25000"/>
                  </a:schemeClr>
                </a:solidFill>
                <a:latin typeface="Calibri Light"/>
                <a:cs typeface="Calibri Light"/>
              </a:rPr>
              <a:t> </a:t>
            </a:r>
            <a:r>
              <a:rPr sz="750" b="0" spc="-10" dirty="0">
                <a:solidFill>
                  <a:schemeClr val="tx1">
                    <a:lumMod val="75000"/>
                    <a:lumOff val="25000"/>
                  </a:schemeClr>
                </a:solidFill>
                <a:latin typeface="Calibri Light"/>
                <a:cs typeface="Calibri Light"/>
              </a:rPr>
              <a:t>to</a:t>
            </a:r>
            <a:r>
              <a:rPr sz="750" b="0" spc="5"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its</a:t>
            </a:r>
            <a:r>
              <a:rPr sz="750" b="0" spc="5" dirty="0">
                <a:solidFill>
                  <a:schemeClr val="tx1">
                    <a:lumMod val="75000"/>
                    <a:lumOff val="25000"/>
                  </a:schemeClr>
                </a:solidFill>
                <a:latin typeface="Calibri Light"/>
                <a:cs typeface="Calibri Light"/>
              </a:rPr>
              <a:t> </a:t>
            </a:r>
            <a:r>
              <a:rPr sz="750" b="0" spc="-5" dirty="0">
                <a:solidFill>
                  <a:schemeClr val="tx1">
                    <a:lumMod val="75000"/>
                    <a:lumOff val="25000"/>
                  </a:schemeClr>
                </a:solidFill>
                <a:latin typeface="Calibri Light"/>
                <a:cs typeface="Calibri Light"/>
              </a:rPr>
              <a:t>low.</a:t>
            </a:r>
            <a:endParaRPr sz="750" dirty="0">
              <a:solidFill>
                <a:schemeClr val="tx1">
                  <a:lumMod val="75000"/>
                  <a:lumOff val="25000"/>
                </a:schemeClr>
              </a:solidFill>
              <a:latin typeface="Calibri Light"/>
              <a:cs typeface="Calibri Light"/>
            </a:endParaRPr>
          </a:p>
        </p:txBody>
      </p:sp>
    </p:spTree>
    <p:extLst>
      <p:ext uri="{BB962C8B-B14F-4D97-AF65-F5344CB8AC3E}">
        <p14:creationId xmlns:p14="http://schemas.microsoft.com/office/powerpoint/2010/main" val="24290948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1655</TotalTime>
  <Words>4951</Words>
  <Application>Microsoft Office PowerPoint</Application>
  <PresentationFormat>On-screen Show (4:3)</PresentationFormat>
  <Paragraphs>294</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Arial Narrow</vt:lpstr>
      <vt:lpstr>Calibri</vt:lpstr>
      <vt:lpstr>Calibri Light</vt:lpstr>
      <vt:lpstr>Century Gothic</vt:lpstr>
      <vt:lpstr>Univers Light</vt:lpstr>
      <vt:lpstr>Office Theme</vt:lpstr>
      <vt:lpstr>PowerPoint Presentation</vt:lpstr>
      <vt:lpstr>PowerPoint Presentation</vt:lpstr>
      <vt:lpstr>PowerPoint Presentation</vt:lpstr>
      <vt:lpstr>Table of Contents</vt:lpstr>
      <vt:lpstr>PowerPoint Presentation</vt:lpstr>
      <vt:lpstr>Historical Asset Class Returns</vt:lpstr>
      <vt:lpstr>Annual Asset Class Performance</vt:lpstr>
      <vt:lpstr>Quarterly Asset Class Performance</vt:lpstr>
      <vt:lpstr>S&amp;P 500 Bull &amp; Bear Markets</vt:lpstr>
      <vt:lpstr>Average Returns Prior To &amp; Following Equity Market Peaks</vt:lpstr>
      <vt:lpstr>Historic Market Events</vt:lpstr>
      <vt:lpstr>Volatility Index</vt:lpstr>
      <vt:lpstr>History of Market Drawdowns by Year</vt:lpstr>
      <vt:lpstr>PowerPoint Presentation</vt:lpstr>
      <vt:lpstr>20 Years of Asset Allocation Statistics</vt:lpstr>
      <vt:lpstr>Asset Class Return Ranges Over 20 Years</vt:lpstr>
      <vt:lpstr>Asset Class Risk vs Reward</vt:lpstr>
      <vt:lpstr>Asset Class Correlations</vt:lpstr>
      <vt:lpstr>Inflation’s Impact</vt:lpstr>
      <vt:lpstr>PowerPoint Presentation</vt:lpstr>
      <vt:lpstr>Importance of Diversification</vt:lpstr>
      <vt:lpstr>Time, Not Timing, is What Matters</vt:lpstr>
      <vt:lpstr>Staying Invested for the Long Term</vt:lpstr>
      <vt:lpstr>Impact of Various Withdrawal Rates</vt:lpstr>
      <vt:lpstr>The Cycle of Market Emotions</vt:lpstr>
      <vt:lpstr>Definitions</vt:lpstr>
      <vt:lpstr>Disclosures and Legal Notice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 Clements</dc:creator>
  <cp:lastModifiedBy>Jon Clements</cp:lastModifiedBy>
  <cp:revision>97</cp:revision>
  <dcterms:created xsi:type="dcterms:W3CDTF">2021-08-14T16:32:20Z</dcterms:created>
  <dcterms:modified xsi:type="dcterms:W3CDTF">2022-10-03T02:33:03Z</dcterms:modified>
</cp:coreProperties>
</file>